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8" r:id="rId3"/>
    <p:sldId id="257" r:id="rId4"/>
    <p:sldId id="300" r:id="rId5"/>
    <p:sldId id="284" r:id="rId6"/>
    <p:sldId id="285" r:id="rId7"/>
    <p:sldId id="283" r:id="rId8"/>
    <p:sldId id="263" r:id="rId9"/>
    <p:sldId id="286" r:id="rId10"/>
    <p:sldId id="301" r:id="rId11"/>
    <p:sldId id="261" r:id="rId12"/>
    <p:sldId id="303" r:id="rId13"/>
    <p:sldId id="304" r:id="rId14"/>
    <p:sldId id="262" r:id="rId15"/>
    <p:sldId id="282" r:id="rId16"/>
    <p:sldId id="264" r:id="rId17"/>
    <p:sldId id="281" r:id="rId18"/>
    <p:sldId id="265" r:id="rId19"/>
    <p:sldId id="276" r:id="rId20"/>
    <p:sldId id="305" r:id="rId21"/>
    <p:sldId id="266" r:id="rId22"/>
    <p:sldId id="267" r:id="rId23"/>
    <p:sldId id="274" r:id="rId24"/>
    <p:sldId id="275" r:id="rId25"/>
    <p:sldId id="288" r:id="rId26"/>
    <p:sldId id="289" r:id="rId27"/>
    <p:sldId id="272" r:id="rId28"/>
    <p:sldId id="306" r:id="rId29"/>
    <p:sldId id="291" r:id="rId30"/>
    <p:sldId id="292" r:id="rId31"/>
    <p:sldId id="307" r:id="rId32"/>
    <p:sldId id="293" r:id="rId33"/>
    <p:sldId id="277" r:id="rId34"/>
    <p:sldId id="294" r:id="rId35"/>
    <p:sldId id="279" r:id="rId36"/>
    <p:sldId id="295" r:id="rId37"/>
    <p:sldId id="278" r:id="rId38"/>
    <p:sldId id="296" r:id="rId39"/>
    <p:sldId id="299" r:id="rId40"/>
    <p:sldId id="298" r:id="rId41"/>
    <p:sldId id="308" r:id="rId42"/>
    <p:sldId id="297" r:id="rId43"/>
    <p:sldId id="280" r:id="rId44"/>
    <p:sldId id="260" r:id="rId45"/>
    <p:sldId id="302" r:id="rId46"/>
    <p:sldId id="290" r:id="rId4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F8E91D49-860F-41F3-B207-9787C24EE667}" type="datetimeFigureOut">
              <a:rPr lang="zh-CN" altLang="en-US"/>
              <a:pPr>
                <a:defRPr/>
              </a:pPr>
              <a:t>2011-5-4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36D7D46D-A57B-4A55-B439-F4478B1FDE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529" y="2130976"/>
            <a:ext cx="7772943" cy="1470086"/>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057" y="3886153"/>
            <a:ext cx="6401886" cy="1752295"/>
          </a:xfrm>
        </p:spPr>
        <p:txBody>
          <a:bodyPr/>
          <a:lstStyle>
            <a:lvl1pPr marL="0" indent="0" algn="ctr">
              <a:buNone/>
              <a:defRPr/>
            </a:lvl1pPr>
            <a:lvl2pPr marL="400736" indent="0" algn="ctr">
              <a:buNone/>
              <a:defRPr/>
            </a:lvl2pPr>
            <a:lvl3pPr marL="801472" indent="0" algn="ctr">
              <a:buNone/>
              <a:defRPr/>
            </a:lvl3pPr>
            <a:lvl4pPr marL="1202207" indent="0" algn="ctr">
              <a:buNone/>
              <a:defRPr/>
            </a:lvl4pPr>
            <a:lvl5pPr marL="1602943" indent="0" algn="ctr">
              <a:buNone/>
              <a:defRPr/>
            </a:lvl5pPr>
            <a:lvl6pPr marL="2003679" indent="0" algn="ctr">
              <a:buNone/>
              <a:defRPr/>
            </a:lvl6pPr>
            <a:lvl7pPr marL="2404415" indent="0" algn="ctr">
              <a:buNone/>
              <a:defRPr/>
            </a:lvl7pPr>
            <a:lvl8pPr marL="2805151" indent="0" algn="ctr">
              <a:buNone/>
              <a:defRPr/>
            </a:lvl8pPr>
            <a:lvl9pPr marL="3205886"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5721C082-305A-4E23-9E73-6DA9F497D135}" type="datetimeFigureOut">
              <a:rPr lang="zh-CN" altLang="en-US"/>
              <a:pPr>
                <a:defRPr/>
              </a:pPr>
              <a:t>2011-5-4</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81E73C8F-FD66-4FD3-89F4-853DCB644AB1}"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F67D320-89A4-423F-AD75-AF0010740C1C}" type="datetimeFigureOut">
              <a:rPr lang="zh-CN" altLang="en-US"/>
              <a:pPr>
                <a:defRPr/>
              </a:pPr>
              <a:t>2011-5-4</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79ECBB2-A62E-4C51-AA64-6D236F3BCC8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6098" y="947420"/>
            <a:ext cx="2102740" cy="464927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65164" y="947420"/>
            <a:ext cx="6180616" cy="464927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49BDDAB-1566-4D83-AF28-58CECC643A24}" type="datetimeFigureOut">
              <a:rPr lang="zh-CN" altLang="en-US"/>
              <a:pPr>
                <a:defRPr/>
              </a:pPr>
              <a:t>2011-5-4</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E70FA50-D4FA-4FA7-BCE9-9A3C0EFCBAAC}"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BDF6996-36EC-4B43-BF6B-6911FA7F10A9}" type="datetimeFigureOut">
              <a:rPr lang="zh-CN" altLang="en-US"/>
              <a:pPr>
                <a:defRPr/>
              </a:pPr>
              <a:t>2011-5-4</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5E9E315-D099-47B4-A91E-F81906BE215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181" y="4407378"/>
            <a:ext cx="7772943" cy="1362097"/>
          </a:xfrm>
        </p:spPr>
        <p:txBody>
          <a:bodyPr anchor="t"/>
          <a:lstStyle>
            <a:lvl1pPr algn="l">
              <a:defRPr sz="35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181" y="2907056"/>
            <a:ext cx="7772943" cy="1500322"/>
          </a:xfrm>
        </p:spPr>
        <p:txBody>
          <a:bodyPr anchor="b"/>
          <a:lstStyle>
            <a:lvl1pPr marL="0" indent="0">
              <a:buNone/>
              <a:defRPr sz="1800"/>
            </a:lvl1pPr>
            <a:lvl2pPr marL="400736" indent="0">
              <a:buNone/>
              <a:defRPr sz="1600"/>
            </a:lvl2pPr>
            <a:lvl3pPr marL="801472" indent="0">
              <a:buNone/>
              <a:defRPr sz="1400"/>
            </a:lvl3pPr>
            <a:lvl4pPr marL="1202207" indent="0">
              <a:buNone/>
              <a:defRPr sz="1200"/>
            </a:lvl4pPr>
            <a:lvl5pPr marL="1602943" indent="0">
              <a:buNone/>
              <a:defRPr sz="1200"/>
            </a:lvl5pPr>
            <a:lvl6pPr marL="2003679" indent="0">
              <a:buNone/>
              <a:defRPr sz="1200"/>
            </a:lvl6pPr>
            <a:lvl7pPr marL="2404415" indent="0">
              <a:buNone/>
              <a:defRPr sz="1200"/>
            </a:lvl7pPr>
            <a:lvl8pPr marL="2805151" indent="0">
              <a:buNone/>
              <a:defRPr sz="1200"/>
            </a:lvl8pPr>
            <a:lvl9pPr marL="3205886" indent="0">
              <a:buNone/>
              <a:defRPr sz="12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453BD0B-639A-4C84-A742-B4EA5ACFAA75}" type="datetimeFigureOut">
              <a:rPr lang="zh-CN" altLang="en-US"/>
              <a:pPr>
                <a:defRPr/>
              </a:pPr>
              <a:t>2011-5-4</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B62F2F0-4FDF-4BC5-BE04-040C987779B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65163" y="1907801"/>
            <a:ext cx="4141678" cy="368889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159" y="1907801"/>
            <a:ext cx="4141679" cy="368889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4563DE1F-41C7-4A7F-B19B-9F3ACA0891DC}" type="datetimeFigureOut">
              <a:rPr lang="zh-CN" altLang="en-US"/>
              <a:pPr>
                <a:defRPr/>
              </a:pPr>
              <a:t>2011-5-4</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972A9A7D-8E74-470D-A56E-967DE63B4C1E}"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472" y="275012"/>
            <a:ext cx="8229057" cy="114324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472" y="1534879"/>
            <a:ext cx="4039867"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zh-CN" altLang="en-US" smtClean="0"/>
              <a:t>单击此处编辑母版文本样式</a:t>
            </a:r>
          </a:p>
        </p:txBody>
      </p:sp>
      <p:sp>
        <p:nvSpPr>
          <p:cNvPr id="4" name="内容占位符 3"/>
          <p:cNvSpPr>
            <a:spLocks noGrp="1"/>
          </p:cNvSpPr>
          <p:nvPr>
            <p:ph sz="half" idx="2"/>
          </p:nvPr>
        </p:nvSpPr>
        <p:spPr>
          <a:xfrm>
            <a:off x="457472" y="2174172"/>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304" y="1534879"/>
            <a:ext cx="4041225"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zh-CN" altLang="en-US" smtClean="0"/>
              <a:t>单击此处编辑母版文本样式</a:t>
            </a:r>
          </a:p>
        </p:txBody>
      </p:sp>
      <p:sp>
        <p:nvSpPr>
          <p:cNvPr id="6" name="内容占位符 5"/>
          <p:cNvSpPr>
            <a:spLocks noGrp="1"/>
          </p:cNvSpPr>
          <p:nvPr>
            <p:ph sz="quarter" idx="4"/>
          </p:nvPr>
        </p:nvSpPr>
        <p:spPr>
          <a:xfrm>
            <a:off x="4645304" y="2174172"/>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464AAB88-4182-40AE-AB6C-730235CC3E24}" type="datetimeFigureOut">
              <a:rPr lang="zh-CN" altLang="en-US"/>
              <a:pPr>
                <a:defRPr/>
              </a:pPr>
              <a:t>2011-5-4</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66DB2BBF-1106-4367-9EBD-1704DE82EEC3}"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B12BB57-E619-4572-ACFA-7C061DF212E0}" type="datetimeFigureOut">
              <a:rPr lang="zh-CN" altLang="en-US"/>
              <a:pPr>
                <a:defRPr/>
              </a:pPr>
              <a:t>2011-5-4</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416A7ACE-5B96-4A4F-AE4F-DDF952528446}"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F7169ADA-9A04-4068-9EF4-36E905ABDB8E}" type="datetimeFigureOut">
              <a:rPr lang="zh-CN" altLang="en-US"/>
              <a:pPr>
                <a:defRPr/>
              </a:pPr>
              <a:t>2011-5-4</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A7A225C3-3336-4D7E-A902-DC80B4EFD79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472" y="273572"/>
            <a:ext cx="3008181" cy="1161958"/>
          </a:xfrm>
        </p:spPr>
        <p:txBody>
          <a:bodyPr anchor="b"/>
          <a:lstStyle>
            <a:lvl1pPr algn="l">
              <a:defRPr sz="18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608"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472" y="1435530"/>
            <a:ext cx="3008181" cy="4691027"/>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13A1586-0B81-4CA7-BE70-B3047B303333}" type="datetimeFigureOut">
              <a:rPr lang="zh-CN" altLang="en-US"/>
              <a:pPr>
                <a:defRPr/>
              </a:pPr>
              <a:t>2011-5-4</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5A1FE829-D71A-4180-9444-3EC1F917AD51}"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1877" y="4800456"/>
            <a:ext cx="5486943" cy="567300"/>
          </a:xfrm>
        </p:spPr>
        <p:txBody>
          <a:bodyPr anchor="b"/>
          <a:lstStyle>
            <a:lvl1pPr algn="l">
              <a:defRPr sz="18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1877" y="613376"/>
            <a:ext cx="5486943" cy="4113648"/>
          </a:xfrm>
        </p:spPr>
        <p:txBody>
          <a:bodyPr/>
          <a:lstStyle>
            <a:lvl1pPr marL="0" indent="0">
              <a:buNone/>
              <a:defRPr sz="2800"/>
            </a:lvl1pPr>
            <a:lvl2pPr marL="400736" indent="0">
              <a:buNone/>
              <a:defRPr sz="2500"/>
            </a:lvl2pPr>
            <a:lvl3pPr marL="801472" indent="0">
              <a:buNone/>
              <a:defRPr sz="2100"/>
            </a:lvl3pPr>
            <a:lvl4pPr marL="1202207" indent="0">
              <a:buNone/>
              <a:defRPr sz="1800"/>
            </a:lvl4pPr>
            <a:lvl5pPr marL="1602943" indent="0">
              <a:buNone/>
              <a:defRPr sz="1800"/>
            </a:lvl5pPr>
            <a:lvl6pPr marL="2003679" indent="0">
              <a:buNone/>
              <a:defRPr sz="1800"/>
            </a:lvl6pPr>
            <a:lvl7pPr marL="2404415" indent="0">
              <a:buNone/>
              <a:defRPr sz="1800"/>
            </a:lvl7pPr>
            <a:lvl8pPr marL="2805151" indent="0">
              <a:buNone/>
              <a:defRPr sz="1800"/>
            </a:lvl8pPr>
            <a:lvl9pPr marL="3205886" indent="0">
              <a:buNone/>
              <a:defRPr sz="1800"/>
            </a:lvl9pPr>
          </a:lstStyle>
          <a:p>
            <a:pPr lvl="0"/>
            <a:r>
              <a:rPr lang="zh-CN" altLang="en-US" noProof="0" smtClean="0">
                <a:sym typeface="Arial" charset="0"/>
              </a:rPr>
              <a:t>单击图标添加图片</a:t>
            </a:r>
          </a:p>
        </p:txBody>
      </p:sp>
      <p:sp>
        <p:nvSpPr>
          <p:cNvPr id="4" name="文本占位符 3"/>
          <p:cNvSpPr>
            <a:spLocks noGrp="1"/>
          </p:cNvSpPr>
          <p:nvPr>
            <p:ph type="body" sz="half" idx="2"/>
          </p:nvPr>
        </p:nvSpPr>
        <p:spPr>
          <a:xfrm>
            <a:off x="1791877" y="5367757"/>
            <a:ext cx="5486943" cy="804876"/>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B3AEB5C-D7AA-4AB3-A6E2-557DE6277B23}" type="datetimeFigureOut">
              <a:rPr lang="zh-CN" altLang="en-US"/>
              <a:pPr>
                <a:defRPr/>
              </a:pPr>
              <a:t>2011-5-4</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28783F77-5718-4AE8-A916-A580C1475E6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7" name="日期占位符 3"/>
          <p:cNvSpPr>
            <a:spLocks noGrp="1" noChangeArrowheads="1"/>
          </p:cNvSpPr>
          <p:nvPr>
            <p:ph type="dt" sz="half" idx="2"/>
          </p:nvPr>
        </p:nvSpPr>
        <p:spPr bwMode="auto">
          <a:xfrm>
            <a:off x="458788" y="6356350"/>
            <a:ext cx="2132012" cy="365125"/>
          </a:xfrm>
          <a:prstGeom prst="rect">
            <a:avLst/>
          </a:prstGeom>
          <a:noFill/>
          <a:ln w="9525">
            <a:noFill/>
            <a:miter lim="800000"/>
            <a:headEnd/>
            <a:tailEnd/>
          </a:ln>
        </p:spPr>
        <p:txBody>
          <a:bodyPr vert="horz" wrap="square" lIns="88354" tIns="44177" rIns="88354" bIns="44177" numCol="1" anchor="ctr" anchorCtr="0" compatLnSpc="1">
            <a:prstTxWarp prst="textNoShape">
              <a:avLst/>
            </a:prstTxWarp>
          </a:bodyPr>
          <a:lstStyle>
            <a:lvl1pPr fontAlgn="auto">
              <a:spcBef>
                <a:spcPts val="0"/>
              </a:spcBef>
              <a:spcAft>
                <a:spcPts val="0"/>
              </a:spcAft>
              <a:defRPr sz="1100" smtClean="0">
                <a:solidFill>
                  <a:srgbClr val="898989"/>
                </a:solidFill>
                <a:latin typeface="Calibri" pitchFamily="34" charset="0"/>
                <a:ea typeface="宋体" charset="-122"/>
              </a:defRPr>
            </a:lvl1pPr>
          </a:lstStyle>
          <a:p>
            <a:pPr>
              <a:defRPr/>
            </a:pPr>
            <a:fld id="{CFC7616B-BF72-49D8-8C86-158A7F945963}" type="datetimeFigureOut">
              <a:rPr lang="zh-CN" altLang="en-US"/>
              <a:pPr>
                <a:defRPr/>
              </a:pPr>
              <a:t>2011-5-4</a:t>
            </a:fld>
            <a:endParaRPr lang="zh-CN" altLang="en-US"/>
          </a:p>
        </p:txBody>
      </p:sp>
      <p:sp>
        <p:nvSpPr>
          <p:cNvPr id="1028"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88354" tIns="44177" rIns="88354" bIns="44177" numCol="1" anchor="ctr" anchorCtr="0" compatLnSpc="1">
            <a:prstTxWarp prst="textNoShape">
              <a:avLst/>
            </a:prstTxWarp>
          </a:bodyPr>
          <a:lstStyle>
            <a:lvl1pPr algn="ctr" fontAlgn="auto">
              <a:spcBef>
                <a:spcPts val="0"/>
              </a:spcBef>
              <a:spcAft>
                <a:spcPts val="0"/>
              </a:spcAft>
              <a:defRPr sz="1100">
                <a:solidFill>
                  <a:srgbClr val="898989"/>
                </a:solidFill>
                <a:latin typeface="Calibri" pitchFamily="34" charset="0"/>
                <a:ea typeface="宋体" charset="-122"/>
              </a:defRPr>
            </a:lvl1pPr>
          </a:lstStyle>
          <a:p>
            <a:pPr>
              <a:defRPr/>
            </a:pPr>
            <a:endParaRPr lang="zh-CN" altLang="en-US"/>
          </a:p>
        </p:txBody>
      </p:sp>
      <p:sp>
        <p:nvSpPr>
          <p:cNvPr id="1029"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88354" tIns="44177" rIns="88354" bIns="44177" numCol="1" anchor="ctr" anchorCtr="0" compatLnSpc="1">
            <a:prstTxWarp prst="textNoShape">
              <a:avLst/>
            </a:prstTxWarp>
          </a:bodyPr>
          <a:lstStyle>
            <a:lvl1pPr algn="r" fontAlgn="auto">
              <a:spcBef>
                <a:spcPts val="0"/>
              </a:spcBef>
              <a:spcAft>
                <a:spcPts val="0"/>
              </a:spcAft>
              <a:defRPr sz="1100" smtClean="0">
                <a:solidFill>
                  <a:srgbClr val="898989"/>
                </a:solidFill>
                <a:latin typeface="Calibri" pitchFamily="34" charset="0"/>
                <a:ea typeface="宋体" charset="-122"/>
              </a:defRPr>
            </a:lvl1pPr>
          </a:lstStyle>
          <a:p>
            <a:pPr>
              <a:defRPr/>
            </a:pPr>
            <a:fld id="{886BA70A-23D1-40CA-AD48-B9DCCF3A7D0C}" type="slidenum">
              <a:rPr lang="zh-CN" altLang="en-US"/>
              <a:pPr>
                <a:defRPr/>
              </a:pPr>
              <a:t>‹#›</a:t>
            </a:fld>
            <a:endParaRPr lang="zh-CN" altLang="en-US"/>
          </a:p>
        </p:txBody>
      </p:sp>
      <p:sp>
        <p:nvSpPr>
          <p:cNvPr id="2" name="Rectangle 8"/>
          <p:cNvSpPr>
            <a:spLocks noGrp="1" noChangeArrowheads="1"/>
          </p:cNvSpPr>
          <p:nvPr>
            <p:ph type="title"/>
          </p:nvPr>
        </p:nvSpPr>
        <p:spPr bwMode="auto">
          <a:xfrm>
            <a:off x="365125" y="947738"/>
            <a:ext cx="8413750" cy="827087"/>
          </a:xfrm>
          <a:prstGeom prst="rect">
            <a:avLst/>
          </a:prstGeom>
          <a:noFill/>
          <a:ln w="9525">
            <a:noFill/>
            <a:miter lim="800000"/>
            <a:headEnd/>
            <a:tailEnd/>
          </a:ln>
        </p:spPr>
        <p:txBody>
          <a:bodyPr vert="horz" wrap="square" lIns="80147" tIns="40074" rIns="80147" bIns="40074" numCol="1" anchor="ctr" anchorCtr="0" compatLnSpc="1">
            <a:prstTxWarp prst="textNoShape">
              <a:avLst/>
            </a:prstTxWarp>
          </a:bodyPr>
          <a:lstStyle/>
          <a:p>
            <a:pPr lvl="0"/>
            <a:r>
              <a:rPr lang="zh-CN" altLang="en-US" smtClean="0">
                <a:sym typeface="Arial" charset="0"/>
              </a:rPr>
              <a:t>单击此处编辑母版标题样式</a:t>
            </a:r>
          </a:p>
        </p:txBody>
      </p:sp>
      <p:sp>
        <p:nvSpPr>
          <p:cNvPr id="1030" name="Rectangle 9"/>
          <p:cNvSpPr>
            <a:spLocks noGrp="1" noChangeArrowheads="1"/>
          </p:cNvSpPr>
          <p:nvPr>
            <p:ph type="body" idx="1"/>
          </p:nvPr>
        </p:nvSpPr>
        <p:spPr bwMode="auto">
          <a:xfrm>
            <a:off x="365125" y="1908175"/>
            <a:ext cx="8413750" cy="3687763"/>
          </a:xfrm>
          <a:prstGeom prst="rect">
            <a:avLst/>
          </a:prstGeom>
          <a:noFill/>
          <a:ln w="9525">
            <a:noFill/>
            <a:miter lim="800000"/>
            <a:headEnd/>
            <a:tailEnd/>
          </a:ln>
        </p:spPr>
        <p:txBody>
          <a:bodyPr vert="horz" wrap="square" lIns="79034" tIns="40074" rIns="15584" bIns="40074" numCol="1" anchor="t" anchorCtr="0" compatLnSpc="1">
            <a:prstTxWarp prst="textNoShape">
              <a:avLst/>
            </a:prstTxWarp>
          </a:bodyPr>
          <a:lstStyle/>
          <a:p>
            <a:pPr lvl="0"/>
            <a:r>
              <a:rPr lang="zh-CN" altLang="en-US" smtClean="0">
                <a:sym typeface="Arial" charset="0"/>
              </a:rPr>
              <a:t>单击此处编辑母版文本样式</a:t>
            </a:r>
          </a:p>
          <a:p>
            <a:pPr lvl="1"/>
            <a:r>
              <a:rPr lang="zh-CN" altLang="en-US" smtClean="0">
                <a:sym typeface="Arial" charset="0"/>
              </a:rPr>
              <a:t>第二级</a:t>
            </a:r>
          </a:p>
          <a:p>
            <a:pPr lvl="2"/>
            <a:r>
              <a:rPr lang="zh-CN" altLang="en-US" smtClean="0">
                <a:sym typeface="Arial" charset="0"/>
              </a:rPr>
              <a:t>第三级</a:t>
            </a:r>
          </a:p>
          <a:p>
            <a:pPr lvl="3"/>
            <a:r>
              <a:rPr lang="zh-CN" altLang="en-US" smtClean="0">
                <a:sym typeface="Arial" charset="0"/>
              </a:rPr>
              <a:t>第四级</a:t>
            </a:r>
          </a:p>
          <a:p>
            <a:pPr lvl="4"/>
            <a:r>
              <a:rPr lang="zh-CN" altLang="en-US" smtClean="0">
                <a:sym typeface="Arial" charset="0"/>
              </a:rPr>
              <a:t>第五级</a:t>
            </a:r>
          </a:p>
        </p:txBody>
      </p:sp>
      <p:pic>
        <p:nvPicPr>
          <p:cNvPr id="1031" name="Picture 23"/>
          <p:cNvPicPr>
            <a:picLocks noChangeAspect="1" noChangeArrowheads="1"/>
          </p:cNvPicPr>
          <p:nvPr/>
        </p:nvPicPr>
        <p:blipFill>
          <a:blip r:embed="rId13"/>
          <a:srcRect/>
          <a:stretch>
            <a:fillRect/>
          </a:stretch>
        </p:blipFill>
        <p:spPr bwMode="auto">
          <a:xfrm>
            <a:off x="0" y="0"/>
            <a:ext cx="9144000" cy="730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3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3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3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uild="p" autoUpdateAnimBg="0"/>
    </p:bldLst>
  </p:timing>
  <p:txStyles>
    <p:titleStyle>
      <a:lvl1pPr algn="l" defTabSz="882650" rtl="0" fontAlgn="base">
        <a:spcBef>
          <a:spcPct val="0"/>
        </a:spcBef>
        <a:spcAft>
          <a:spcPct val="0"/>
        </a:spcAft>
        <a:defRPr sz="2800">
          <a:solidFill>
            <a:schemeClr val="tx1"/>
          </a:solidFill>
          <a:latin typeface="+mj-lt"/>
          <a:ea typeface="+mj-ea"/>
          <a:cs typeface="+mj-cs"/>
          <a:sym typeface="Arial" charset="0"/>
        </a:defRPr>
      </a:lvl1pPr>
      <a:lvl2pPr algn="l" defTabSz="882650" rtl="0" fontAlgn="base">
        <a:spcBef>
          <a:spcPct val="0"/>
        </a:spcBef>
        <a:spcAft>
          <a:spcPct val="0"/>
        </a:spcAft>
        <a:defRPr sz="2800">
          <a:solidFill>
            <a:schemeClr val="tx1"/>
          </a:solidFill>
          <a:latin typeface="Arial" charset="0"/>
          <a:ea typeface="黑体" pitchFamily="2" charset="-122"/>
          <a:sym typeface="Arial" charset="0"/>
        </a:defRPr>
      </a:lvl2pPr>
      <a:lvl3pPr algn="l" defTabSz="882650" rtl="0" fontAlgn="base">
        <a:spcBef>
          <a:spcPct val="0"/>
        </a:spcBef>
        <a:spcAft>
          <a:spcPct val="0"/>
        </a:spcAft>
        <a:defRPr sz="2800">
          <a:solidFill>
            <a:schemeClr val="tx1"/>
          </a:solidFill>
          <a:latin typeface="Arial" charset="0"/>
          <a:ea typeface="黑体" pitchFamily="2" charset="-122"/>
          <a:sym typeface="Arial" charset="0"/>
        </a:defRPr>
      </a:lvl3pPr>
      <a:lvl4pPr algn="l" defTabSz="882650" rtl="0" fontAlgn="base">
        <a:spcBef>
          <a:spcPct val="0"/>
        </a:spcBef>
        <a:spcAft>
          <a:spcPct val="0"/>
        </a:spcAft>
        <a:defRPr sz="2800">
          <a:solidFill>
            <a:schemeClr val="tx1"/>
          </a:solidFill>
          <a:latin typeface="Arial" charset="0"/>
          <a:ea typeface="黑体" pitchFamily="2" charset="-122"/>
          <a:sym typeface="Arial" charset="0"/>
        </a:defRPr>
      </a:lvl4pPr>
      <a:lvl5pPr algn="l" defTabSz="882650" rtl="0" fontAlgn="base">
        <a:spcBef>
          <a:spcPct val="0"/>
        </a:spcBef>
        <a:spcAft>
          <a:spcPct val="0"/>
        </a:spcAft>
        <a:defRPr sz="2800">
          <a:solidFill>
            <a:schemeClr val="tx1"/>
          </a:solidFill>
          <a:latin typeface="Arial" charset="0"/>
          <a:ea typeface="黑体" pitchFamily="2" charset="-122"/>
          <a:sym typeface="Arial" charset="0"/>
        </a:defRPr>
      </a:lvl5pPr>
      <a:lvl6pPr marL="400736" algn="l" defTabSz="883567" rtl="0" eaLnBrk="1" fontAlgn="base" hangingPunct="1">
        <a:spcBef>
          <a:spcPct val="0"/>
        </a:spcBef>
        <a:spcAft>
          <a:spcPct val="0"/>
        </a:spcAft>
        <a:defRPr sz="2800">
          <a:solidFill>
            <a:schemeClr val="tx1"/>
          </a:solidFill>
          <a:latin typeface="Arial" charset="0"/>
          <a:ea typeface="黑体" pitchFamily="2" charset="-122"/>
          <a:sym typeface="Arial" charset="0"/>
        </a:defRPr>
      </a:lvl6pPr>
      <a:lvl7pPr marL="801472" algn="l" defTabSz="883567" rtl="0" eaLnBrk="1" fontAlgn="base" hangingPunct="1">
        <a:spcBef>
          <a:spcPct val="0"/>
        </a:spcBef>
        <a:spcAft>
          <a:spcPct val="0"/>
        </a:spcAft>
        <a:defRPr sz="2800">
          <a:solidFill>
            <a:schemeClr val="tx1"/>
          </a:solidFill>
          <a:latin typeface="Arial" charset="0"/>
          <a:ea typeface="黑体" pitchFamily="2" charset="-122"/>
          <a:sym typeface="Arial" charset="0"/>
        </a:defRPr>
      </a:lvl7pPr>
      <a:lvl8pPr marL="1202207" algn="l" defTabSz="883567" rtl="0" eaLnBrk="1" fontAlgn="base" hangingPunct="1">
        <a:spcBef>
          <a:spcPct val="0"/>
        </a:spcBef>
        <a:spcAft>
          <a:spcPct val="0"/>
        </a:spcAft>
        <a:defRPr sz="2800">
          <a:solidFill>
            <a:schemeClr val="tx1"/>
          </a:solidFill>
          <a:latin typeface="Arial" charset="0"/>
          <a:ea typeface="黑体" pitchFamily="2" charset="-122"/>
          <a:sym typeface="Arial" charset="0"/>
        </a:defRPr>
      </a:lvl8pPr>
      <a:lvl9pPr marL="1602943" algn="l" defTabSz="883567" rtl="0" eaLnBrk="1" fontAlgn="base" hangingPunct="1">
        <a:spcBef>
          <a:spcPct val="0"/>
        </a:spcBef>
        <a:spcAft>
          <a:spcPct val="0"/>
        </a:spcAft>
        <a:defRPr sz="2800">
          <a:solidFill>
            <a:schemeClr val="tx1"/>
          </a:solidFill>
          <a:latin typeface="Arial" charset="0"/>
          <a:ea typeface="黑体" pitchFamily="2" charset="-122"/>
          <a:sym typeface="Arial" charset="0"/>
        </a:defRPr>
      </a:lvl9pPr>
    </p:titleStyle>
    <p:bodyStyle>
      <a:lvl1pPr marL="366713" indent="-206375" algn="l" defTabSz="882650" rtl="0" fontAlgn="base">
        <a:lnSpc>
          <a:spcPct val="130000"/>
        </a:lnSpc>
        <a:spcBef>
          <a:spcPct val="0"/>
        </a:spcBef>
        <a:spcAft>
          <a:spcPct val="0"/>
        </a:spcAft>
        <a:buChar char="•"/>
        <a:defRPr sz="2100">
          <a:solidFill>
            <a:schemeClr val="tx1"/>
          </a:solidFill>
          <a:latin typeface="+mn-lt"/>
          <a:ea typeface="+mn-ea"/>
          <a:cs typeface="+mn-cs"/>
          <a:sym typeface="Arial" charset="0"/>
        </a:defRPr>
      </a:lvl1pPr>
      <a:lvl2pPr marL="766763" indent="-249238" algn="l" defTabSz="882650" rtl="0" fontAlgn="base">
        <a:lnSpc>
          <a:spcPct val="130000"/>
        </a:lnSpc>
        <a:spcBef>
          <a:spcPct val="0"/>
        </a:spcBef>
        <a:spcAft>
          <a:spcPct val="0"/>
        </a:spcAft>
        <a:buChar char="–"/>
        <a:defRPr sz="2100">
          <a:solidFill>
            <a:schemeClr val="tx1"/>
          </a:solidFill>
          <a:latin typeface="+mn-lt"/>
          <a:ea typeface="+mn-ea"/>
          <a:sym typeface="Arial" charset="0"/>
        </a:defRPr>
      </a:lvl2pPr>
      <a:lvl3pPr marL="1117600" indent="-200025" algn="l" defTabSz="882650" rtl="0" fontAlgn="base">
        <a:lnSpc>
          <a:spcPct val="130000"/>
        </a:lnSpc>
        <a:spcBef>
          <a:spcPct val="0"/>
        </a:spcBef>
        <a:spcAft>
          <a:spcPct val="0"/>
        </a:spcAft>
        <a:buChar char="•"/>
        <a:defRPr>
          <a:solidFill>
            <a:schemeClr val="tx1"/>
          </a:solidFill>
          <a:latin typeface="+mn-lt"/>
          <a:ea typeface="+mn-ea"/>
          <a:sym typeface="Arial" charset="0"/>
        </a:defRPr>
      </a:lvl3pPr>
      <a:lvl4pPr marL="1468438" indent="-200025" algn="l" defTabSz="882650" rtl="0" fontAlgn="base">
        <a:lnSpc>
          <a:spcPct val="130000"/>
        </a:lnSpc>
        <a:spcBef>
          <a:spcPct val="0"/>
        </a:spcBef>
        <a:spcAft>
          <a:spcPct val="0"/>
        </a:spcAft>
        <a:buChar char="–"/>
        <a:defRPr>
          <a:solidFill>
            <a:schemeClr val="tx1"/>
          </a:solidFill>
          <a:latin typeface="+mn-lt"/>
          <a:ea typeface="楷体_GB2312" pitchFamily="49" charset="-122"/>
          <a:sym typeface="Arial" charset="0"/>
        </a:defRPr>
      </a:lvl4pPr>
      <a:lvl5pPr marL="1819275" indent="-200025" algn="l" defTabSz="882650" rtl="0" fontAlgn="base">
        <a:lnSpc>
          <a:spcPct val="130000"/>
        </a:lnSpc>
        <a:spcBef>
          <a:spcPct val="0"/>
        </a:spcBef>
        <a:spcAft>
          <a:spcPct val="0"/>
        </a:spcAft>
        <a:buChar char="»"/>
        <a:defRPr sz="1400">
          <a:solidFill>
            <a:schemeClr val="tx1"/>
          </a:solidFill>
          <a:latin typeface="+mn-lt"/>
          <a:ea typeface="楷体_GB2312" pitchFamily="49" charset="-122"/>
          <a:sym typeface="Arial" charset="0"/>
        </a:defRPr>
      </a:lvl5pPr>
      <a:lvl6pPr marL="2220744" indent="-200368" algn="l" defTabSz="883567" rtl="0" eaLnBrk="1" fontAlgn="base" hangingPunct="1">
        <a:lnSpc>
          <a:spcPct val="130000"/>
        </a:lnSpc>
        <a:spcBef>
          <a:spcPct val="0"/>
        </a:spcBef>
        <a:spcAft>
          <a:spcPct val="0"/>
        </a:spcAft>
        <a:buChar char="»"/>
        <a:defRPr sz="1400">
          <a:solidFill>
            <a:schemeClr val="tx1"/>
          </a:solidFill>
          <a:latin typeface="+mn-lt"/>
          <a:ea typeface="楷体_GB2312" pitchFamily="49" charset="-122"/>
          <a:sym typeface="Arial" charset="0"/>
        </a:defRPr>
      </a:lvl6pPr>
      <a:lvl7pPr marL="2621480" indent="-200368" algn="l" defTabSz="883567" rtl="0" eaLnBrk="1" fontAlgn="base" hangingPunct="1">
        <a:lnSpc>
          <a:spcPct val="130000"/>
        </a:lnSpc>
        <a:spcBef>
          <a:spcPct val="0"/>
        </a:spcBef>
        <a:spcAft>
          <a:spcPct val="0"/>
        </a:spcAft>
        <a:buChar char="»"/>
        <a:defRPr sz="1400">
          <a:solidFill>
            <a:schemeClr val="tx1"/>
          </a:solidFill>
          <a:latin typeface="+mn-lt"/>
          <a:ea typeface="楷体_GB2312" pitchFamily="49" charset="-122"/>
          <a:sym typeface="Arial" charset="0"/>
        </a:defRPr>
      </a:lvl7pPr>
      <a:lvl8pPr marL="3022216" indent="-200368" algn="l" defTabSz="883567" rtl="0" eaLnBrk="1" fontAlgn="base" hangingPunct="1">
        <a:lnSpc>
          <a:spcPct val="130000"/>
        </a:lnSpc>
        <a:spcBef>
          <a:spcPct val="0"/>
        </a:spcBef>
        <a:spcAft>
          <a:spcPct val="0"/>
        </a:spcAft>
        <a:buChar char="»"/>
        <a:defRPr sz="1400">
          <a:solidFill>
            <a:schemeClr val="tx1"/>
          </a:solidFill>
          <a:latin typeface="+mn-lt"/>
          <a:ea typeface="楷体_GB2312" pitchFamily="49" charset="-122"/>
          <a:sym typeface="Arial" charset="0"/>
        </a:defRPr>
      </a:lvl8pPr>
      <a:lvl9pPr marL="3422952" indent="-200368" algn="l" defTabSz="883567" rtl="0" eaLnBrk="1" fontAlgn="base" hangingPunct="1">
        <a:lnSpc>
          <a:spcPct val="130000"/>
        </a:lnSpc>
        <a:spcBef>
          <a:spcPct val="0"/>
        </a:spcBef>
        <a:spcAft>
          <a:spcPct val="0"/>
        </a:spcAft>
        <a:buChar char="»"/>
        <a:defRPr sz="1400">
          <a:solidFill>
            <a:schemeClr val="tx1"/>
          </a:solidFill>
          <a:latin typeface="+mn-lt"/>
          <a:ea typeface="楷体_GB2312" pitchFamily="49" charset="-122"/>
          <a:sym typeface="Arial" charset="0"/>
        </a:defRPr>
      </a:lvl9pPr>
    </p:bodyStyle>
    <p:otherStyle>
      <a:defPPr>
        <a:defRPr lang="zh-CN"/>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p:nvPr>
        </p:nvSpPr>
        <p:spPr>
          <a:xfrm>
            <a:off x="685800" y="2130425"/>
            <a:ext cx="7772400" cy="1470025"/>
          </a:xfrm>
        </p:spPr>
        <p:txBody>
          <a:bodyPr/>
          <a:lstStyle/>
          <a:p>
            <a:r>
              <a:rPr lang="zh-CN" altLang="en-US" dirty="0" smtClean="0"/>
              <a:t>     快消品经销商的开发、维护与管理</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p:txBody>
          <a:bodyPr/>
          <a:lstStyle/>
          <a:p>
            <a:r>
              <a:rPr lang="zh-CN" altLang="en-US" b="1" smtClean="0">
                <a:latin typeface="宋体" charset="-122"/>
                <a:ea typeface="宋体" charset="-122"/>
              </a:rPr>
              <a:t>为什么需要区域经销商</a:t>
            </a:r>
            <a:endParaRPr lang="zh-CN" altLang="en-US" b="1" smtClean="0"/>
          </a:p>
        </p:txBody>
      </p:sp>
      <p:sp>
        <p:nvSpPr>
          <p:cNvPr id="23554" name="内容占位符 2"/>
          <p:cNvSpPr>
            <a:spLocks noGrp="1"/>
          </p:cNvSpPr>
          <p:nvPr>
            <p:ph idx="1"/>
          </p:nvPr>
        </p:nvSpPr>
        <p:spPr>
          <a:xfrm>
            <a:off x="365125" y="1908175"/>
            <a:ext cx="8413750" cy="4664075"/>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、建立（二级）客户快消品分销网，直接零售、分销我司产品。</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、增加我司产品市场占有率，和竞争对手相比增加了地域优势</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、可提供第一手的市场竞争对手信息。</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4</a:t>
            </a:r>
            <a:r>
              <a:rPr lang="zh-CN" altLang="en-US" smtClean="0">
                <a:latin typeface="宋体" charset="-122"/>
                <a:ea typeface="宋体" charset="-122"/>
              </a:rPr>
              <a:t>、仓储存货，提高我司资金周转速度。</a:t>
            </a:r>
            <a:endParaRPr lang="en-US" altLang="zh-CN" smtClean="0">
              <a:latin typeface="宋体" charset="-122"/>
              <a:ea typeface="宋体" charset="-122"/>
            </a:endParaRPr>
          </a:p>
          <a:p>
            <a:pPr>
              <a:buFontTx/>
              <a:buNone/>
            </a:pPr>
            <a:endParaRPr lang="zh-CN" altLang="en-US" smtClean="0">
              <a:latin typeface="宋体" charset="-122"/>
              <a:ea typeface="宋体" charset="-122"/>
            </a:endParaRPr>
          </a:p>
          <a:p>
            <a:pPr>
              <a:buFontTx/>
              <a:buNone/>
            </a:pPr>
            <a:r>
              <a:rPr lang="en-US" altLang="zh-CN" smtClean="0">
                <a:latin typeface="宋体" charset="-122"/>
                <a:ea typeface="宋体" charset="-122"/>
              </a:rPr>
              <a:t>5</a:t>
            </a:r>
            <a:r>
              <a:rPr lang="zh-CN" altLang="en-US" smtClean="0">
                <a:latin typeface="宋体" charset="-122"/>
                <a:ea typeface="宋体" charset="-122"/>
              </a:rPr>
              <a:t>、产品迅速扩张的需要。</a:t>
            </a:r>
            <a:endParaRPr lang="en-US" altLang="zh-CN" smtClean="0">
              <a:latin typeface="宋体" charset="-122"/>
              <a:ea typeface="宋体" charset="-122"/>
            </a:endParaRPr>
          </a:p>
          <a:p>
            <a:endParaRPr lang="zh-CN"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r>
              <a:rPr lang="zh-CN" altLang="en-US" b="1" smtClean="0">
                <a:latin typeface="宋体" charset="-122"/>
                <a:ea typeface="宋体" charset="-122"/>
              </a:rPr>
              <a:t>选择经销商的标准</a:t>
            </a:r>
          </a:p>
        </p:txBody>
      </p:sp>
      <p:sp>
        <p:nvSpPr>
          <p:cNvPr id="24578" name="内容占位符 2"/>
          <p:cNvSpPr>
            <a:spLocks noGrp="1"/>
          </p:cNvSpPr>
          <p:nvPr>
            <p:ph idx="1"/>
          </p:nvPr>
        </p:nvSpPr>
        <p:spPr>
          <a:xfrm>
            <a:off x="365125" y="1908175"/>
            <a:ext cx="8413750" cy="4521200"/>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、现主营产品 </a:t>
            </a:r>
            <a:r>
              <a:rPr lang="en-US" altLang="zh-CN" smtClean="0">
                <a:latin typeface="宋体" charset="-122"/>
                <a:ea typeface="宋体" charset="-122"/>
              </a:rPr>
              <a:t>------</a:t>
            </a:r>
            <a:r>
              <a:rPr lang="zh-CN" altLang="en-US" smtClean="0">
                <a:latin typeface="宋体" charset="-122"/>
                <a:ea typeface="宋体" charset="-122"/>
              </a:rPr>
              <a:t>主营我司快消品或同类快消品</a:t>
            </a: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、物流配送能力</a:t>
            </a:r>
            <a:r>
              <a:rPr lang="en-US" altLang="zh-CN" smtClean="0">
                <a:latin typeface="宋体" charset="-122"/>
                <a:ea typeface="宋体" charset="-122"/>
              </a:rPr>
              <a:t>------</a:t>
            </a:r>
            <a:r>
              <a:rPr lang="zh-CN" altLang="en-US" smtClean="0">
                <a:latin typeface="宋体" charset="-122"/>
                <a:ea typeface="宋体" charset="-122"/>
              </a:rPr>
              <a:t>拥有两辆以上的货车</a:t>
            </a: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、仓储能力</a:t>
            </a:r>
            <a:r>
              <a:rPr lang="en-US" altLang="zh-CN" smtClean="0">
                <a:latin typeface="宋体" charset="-122"/>
                <a:ea typeface="宋体" charset="-122"/>
              </a:rPr>
              <a:t>------</a:t>
            </a:r>
            <a:r>
              <a:rPr lang="zh-CN" altLang="en-US" smtClean="0">
                <a:latin typeface="宋体" charset="-122"/>
                <a:ea typeface="宋体" charset="-122"/>
              </a:rPr>
              <a:t>现有仓库面积需达到</a:t>
            </a:r>
            <a:r>
              <a:rPr lang="en-US" altLang="zh-CN" smtClean="0">
                <a:latin typeface="宋体" charset="-122"/>
                <a:ea typeface="宋体" charset="-122"/>
              </a:rPr>
              <a:t>150</a:t>
            </a:r>
            <a:r>
              <a:rPr lang="zh-CN" altLang="en-US" smtClean="0">
                <a:latin typeface="宋体" charset="-122"/>
                <a:ea typeface="宋体" charset="-122"/>
              </a:rPr>
              <a:t>平米以上</a:t>
            </a:r>
            <a:endParaRPr lang="en-US" altLang="zh-CN" smtClean="0">
              <a:latin typeface="宋体" charset="-122"/>
              <a:ea typeface="宋体" charset="-122"/>
            </a:endParaRPr>
          </a:p>
          <a:p>
            <a:pPr>
              <a:buFontTx/>
              <a:buNone/>
            </a:pPr>
            <a:r>
              <a:rPr lang="en-US" altLang="zh-CN" smtClean="0">
                <a:latin typeface="宋体" charset="-122"/>
                <a:ea typeface="宋体" charset="-122"/>
              </a:rPr>
              <a:t>4</a:t>
            </a:r>
            <a:r>
              <a:rPr lang="zh-CN" altLang="en-US" smtClean="0">
                <a:latin typeface="宋体" charset="-122"/>
                <a:ea typeface="宋体" charset="-122"/>
              </a:rPr>
              <a:t>、资金实力</a:t>
            </a:r>
            <a:r>
              <a:rPr lang="en-US" altLang="zh-CN" smtClean="0">
                <a:latin typeface="宋体" charset="-122"/>
                <a:ea typeface="宋体" charset="-122"/>
              </a:rPr>
              <a:t>------</a:t>
            </a:r>
            <a:r>
              <a:rPr lang="zh-CN" altLang="en-US" smtClean="0">
                <a:latin typeface="宋体" charset="-122"/>
                <a:ea typeface="宋体" charset="-122"/>
              </a:rPr>
              <a:t>流动资金</a:t>
            </a:r>
            <a:r>
              <a:rPr lang="en-US" altLang="zh-CN" smtClean="0">
                <a:latin typeface="宋体" charset="-122"/>
                <a:ea typeface="宋体" charset="-122"/>
              </a:rPr>
              <a:t>=</a:t>
            </a:r>
            <a:r>
              <a:rPr lang="zh-CN" altLang="en-US" smtClean="0">
                <a:latin typeface="宋体" charset="-122"/>
                <a:ea typeface="宋体" charset="-122"/>
              </a:rPr>
              <a:t>库存资金</a:t>
            </a:r>
            <a:r>
              <a:rPr lang="en-US" altLang="zh-CN" smtClean="0">
                <a:latin typeface="宋体" charset="-122"/>
                <a:ea typeface="宋体" charset="-122"/>
              </a:rPr>
              <a:t>x3</a:t>
            </a:r>
            <a:r>
              <a:rPr lang="zh-CN" altLang="en-US" smtClean="0">
                <a:latin typeface="宋体" charset="-122"/>
                <a:ea typeface="宋体" charset="-122"/>
              </a:rPr>
              <a:t>（大约</a:t>
            </a:r>
            <a:r>
              <a:rPr lang="en-US" altLang="zh-CN" smtClean="0">
                <a:latin typeface="宋体" charset="-122"/>
                <a:ea typeface="宋体" charset="-122"/>
              </a:rPr>
              <a:t>10</a:t>
            </a:r>
            <a:r>
              <a:rPr lang="zh-CN" altLang="en-US" smtClean="0">
                <a:latin typeface="宋体" charset="-122"/>
                <a:ea typeface="宋体" charset="-122"/>
              </a:rPr>
              <a:t>万美金）</a:t>
            </a:r>
            <a:endParaRPr lang="en-US" altLang="zh-CN" smtClean="0">
              <a:latin typeface="宋体" charset="-122"/>
              <a:ea typeface="宋体" charset="-122"/>
            </a:endParaRPr>
          </a:p>
          <a:p>
            <a:pPr>
              <a:buFontTx/>
              <a:buNone/>
            </a:pPr>
            <a:r>
              <a:rPr lang="en-US" altLang="zh-CN" smtClean="0">
                <a:latin typeface="宋体" charset="-122"/>
                <a:ea typeface="宋体" charset="-122"/>
              </a:rPr>
              <a:t>5</a:t>
            </a:r>
            <a:r>
              <a:rPr lang="zh-CN" altLang="en-US" smtClean="0">
                <a:latin typeface="宋体" charset="-122"/>
                <a:ea typeface="宋体" charset="-122"/>
              </a:rPr>
              <a:t>、网点辐射能力</a:t>
            </a:r>
            <a:r>
              <a:rPr lang="en-US" altLang="zh-CN" smtClean="0">
                <a:latin typeface="宋体" charset="-122"/>
                <a:ea typeface="宋体" charset="-122"/>
              </a:rPr>
              <a:t>------</a:t>
            </a:r>
            <a:r>
              <a:rPr lang="zh-CN" altLang="en-US" smtClean="0">
                <a:latin typeface="宋体" charset="-122"/>
                <a:ea typeface="宋体" charset="-122"/>
              </a:rPr>
              <a:t>现在网点 可否辐射至低级城市</a:t>
            </a:r>
            <a:endParaRPr lang="en-US" altLang="zh-CN" smtClean="0">
              <a:latin typeface="宋体" charset="-122"/>
              <a:ea typeface="宋体" charset="-122"/>
            </a:endParaRPr>
          </a:p>
          <a:p>
            <a:pPr>
              <a:buFontTx/>
              <a:buNone/>
            </a:pPr>
            <a:r>
              <a:rPr lang="en-US" altLang="zh-CN" smtClean="0">
                <a:latin typeface="宋体" charset="-122"/>
                <a:ea typeface="宋体" charset="-122"/>
              </a:rPr>
              <a:t>6</a:t>
            </a:r>
            <a:r>
              <a:rPr lang="zh-CN" altLang="en-US" smtClean="0">
                <a:latin typeface="宋体" charset="-122"/>
                <a:ea typeface="宋体" charset="-122"/>
              </a:rPr>
              <a:t>、合作意向</a:t>
            </a:r>
            <a:r>
              <a:rPr lang="en-US" altLang="zh-CN" smtClean="0">
                <a:latin typeface="宋体" charset="-122"/>
                <a:ea typeface="宋体" charset="-122"/>
              </a:rPr>
              <a:t>------</a:t>
            </a:r>
            <a:r>
              <a:rPr lang="zh-CN" altLang="en-US" smtClean="0">
                <a:latin typeface="宋体" charset="-122"/>
                <a:ea typeface="宋体" charset="-122"/>
              </a:rPr>
              <a:t>是否认可我司产品，有合作意向</a:t>
            </a:r>
            <a:endParaRPr lang="en-US" altLang="zh-CN" smtClean="0">
              <a:latin typeface="宋体" charset="-122"/>
              <a:ea typeface="宋体" charset="-122"/>
            </a:endParaRPr>
          </a:p>
          <a:p>
            <a:pPr>
              <a:buFontTx/>
              <a:buNone/>
            </a:pPr>
            <a:r>
              <a:rPr lang="en-US" altLang="zh-CN" smtClean="0">
                <a:latin typeface="宋体" charset="-122"/>
                <a:ea typeface="宋体" charset="-122"/>
              </a:rPr>
              <a:t>7</a:t>
            </a:r>
            <a:r>
              <a:rPr lang="zh-CN" altLang="en-US" smtClean="0">
                <a:latin typeface="宋体" charset="-122"/>
                <a:ea typeface="宋体" charset="-122"/>
              </a:rPr>
              <a:t>、经营理念</a:t>
            </a:r>
            <a:r>
              <a:rPr lang="en-US" altLang="zh-CN" smtClean="0">
                <a:latin typeface="宋体" charset="-122"/>
                <a:ea typeface="宋体" charset="-122"/>
              </a:rPr>
              <a:t>------</a:t>
            </a:r>
            <a:r>
              <a:rPr lang="zh-CN" altLang="en-US" smtClean="0">
                <a:latin typeface="宋体" charset="-122"/>
                <a:ea typeface="宋体" charset="-122"/>
              </a:rPr>
              <a:t>接受我司的渠道销售理念</a:t>
            </a:r>
            <a:endParaRPr lang="en-US" altLang="zh-CN" smtClean="0">
              <a:latin typeface="宋体" charset="-122"/>
              <a:ea typeface="宋体" charset="-122"/>
            </a:endParaRPr>
          </a:p>
          <a:p>
            <a:pPr>
              <a:buFontTx/>
              <a:buNone/>
            </a:pPr>
            <a:r>
              <a:rPr lang="en-US" altLang="zh-CN" smtClean="0">
                <a:latin typeface="宋体" charset="-122"/>
                <a:ea typeface="宋体" charset="-122"/>
              </a:rPr>
              <a:t>8</a:t>
            </a:r>
            <a:r>
              <a:rPr lang="zh-CN" altLang="en-US" smtClean="0">
                <a:latin typeface="宋体" charset="-122"/>
                <a:ea typeface="宋体" charset="-122"/>
              </a:rPr>
              <a:t>、其它标准</a:t>
            </a:r>
            <a:r>
              <a:rPr lang="en-US" altLang="zh-CN" smtClean="0">
                <a:latin typeface="宋体" charset="-122"/>
                <a:ea typeface="宋体" charset="-122"/>
              </a:rPr>
              <a:t>------</a:t>
            </a:r>
            <a:r>
              <a:rPr lang="zh-CN" altLang="en-US" smtClean="0">
                <a:latin typeface="宋体" charset="-122"/>
                <a:ea typeface="宋体" charset="-122"/>
              </a:rPr>
              <a:t>员工数量、素质等</a:t>
            </a:r>
            <a:endParaRPr lang="en-US" altLang="zh-CN" smtClean="0">
              <a:latin typeface="宋体" charset="-122"/>
              <a:ea typeface="宋体"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p:txBody>
          <a:bodyPr/>
          <a:lstStyle/>
          <a:p>
            <a:r>
              <a:rPr lang="zh-CN" altLang="en-US" smtClean="0">
                <a:latin typeface="宋体" charset="-122"/>
                <a:ea typeface="宋体" charset="-122"/>
              </a:rPr>
              <a:t>具体描述</a:t>
            </a:r>
          </a:p>
        </p:txBody>
      </p:sp>
      <p:sp>
        <p:nvSpPr>
          <p:cNvPr id="25602" name="内容占位符 2"/>
          <p:cNvSpPr>
            <a:spLocks noGrp="1"/>
          </p:cNvSpPr>
          <p:nvPr>
            <p:ph idx="1"/>
          </p:nvPr>
        </p:nvSpPr>
        <p:spPr>
          <a:xfrm>
            <a:off x="365125" y="1908175"/>
            <a:ext cx="8413750" cy="4949825"/>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、区域经销商现主营产品必须为同类快消品或正经营我司快消品，并且有两年以上快消品经销经验，经销商本人愿意长久在这行业发展。</a:t>
            </a: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、物流配送能力是我司对经销商选择的最基本的要求，经销商必须拥有两辆以上的货车，可以及时提货和对终端门店送货。</a:t>
            </a: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、经销商必须有一定的仓库面积，面积必须在</a:t>
            </a:r>
            <a:r>
              <a:rPr lang="en-US" altLang="zh-CN" smtClean="0">
                <a:latin typeface="宋体" charset="-122"/>
                <a:ea typeface="宋体" charset="-122"/>
              </a:rPr>
              <a:t>150</a:t>
            </a:r>
            <a:r>
              <a:rPr lang="zh-CN" altLang="en-US" smtClean="0">
                <a:latin typeface="宋体" charset="-122"/>
                <a:ea typeface="宋体" charset="-122"/>
              </a:rPr>
              <a:t>平米以上。以满足我司对其产品仓储的要求，如果经销商仓库面积过小或者我司产品占其库存小，易导致终端门店供货不及时现象发生，业务员应经常查看经销商库存状况，保证我司产品有一定的库存。</a:t>
            </a:r>
            <a:endParaRPr lang="en-US" altLang="zh-CN" smtClean="0">
              <a:latin typeface="宋体" charset="-122"/>
              <a:ea typeface="宋体" charset="-122"/>
            </a:endParaRPr>
          </a:p>
          <a:p>
            <a:pPr>
              <a:buFontTx/>
              <a:buNone/>
            </a:pPr>
            <a:r>
              <a:rPr lang="en-US" altLang="zh-CN" smtClean="0">
                <a:latin typeface="宋体" charset="-122"/>
                <a:ea typeface="宋体" charset="-122"/>
              </a:rPr>
              <a:t>4</a:t>
            </a:r>
            <a:r>
              <a:rPr lang="zh-CN" altLang="en-US" smtClean="0">
                <a:latin typeface="宋体" charset="-122"/>
                <a:ea typeface="宋体" charset="-122"/>
              </a:rPr>
              <a:t>、经销商必须拥有一定数量的流动资金，具体要求是流动资金</a:t>
            </a:r>
            <a:r>
              <a:rPr lang="en-US" altLang="zh-CN" smtClean="0">
                <a:latin typeface="宋体" charset="-122"/>
                <a:ea typeface="宋体" charset="-122"/>
              </a:rPr>
              <a:t>=</a:t>
            </a:r>
            <a:r>
              <a:rPr lang="zh-CN" altLang="en-US" smtClean="0">
                <a:latin typeface="宋体" charset="-122"/>
                <a:ea typeface="宋体" charset="-122"/>
              </a:rPr>
              <a:t>库存资金</a:t>
            </a:r>
            <a:r>
              <a:rPr lang="en-US" altLang="zh-CN" smtClean="0">
                <a:latin typeface="宋体" charset="-122"/>
                <a:ea typeface="宋体" charset="-122"/>
              </a:rPr>
              <a:t>x3</a:t>
            </a:r>
            <a:r>
              <a:rPr lang="zh-CN" altLang="en-US" smtClean="0">
                <a:latin typeface="宋体" charset="-122"/>
                <a:ea typeface="宋体" charset="-122"/>
              </a:rPr>
              <a:t>（大约</a:t>
            </a:r>
            <a:r>
              <a:rPr lang="en-US" altLang="zh-CN" smtClean="0">
                <a:latin typeface="宋体" charset="-122"/>
                <a:ea typeface="宋体" charset="-122"/>
              </a:rPr>
              <a:t>10</a:t>
            </a:r>
            <a:r>
              <a:rPr lang="zh-CN" altLang="en-US" smtClean="0">
                <a:latin typeface="宋体" charset="-122"/>
                <a:ea typeface="宋体" charset="-122"/>
              </a:rPr>
              <a:t>万美金）。经销商有充足的流动资金，才能提货，保证 我司产品资金合理快速的周转。</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内容占位符 2"/>
          <p:cNvSpPr>
            <a:spLocks noGrp="1"/>
          </p:cNvSpPr>
          <p:nvPr>
            <p:ph idx="1"/>
          </p:nvPr>
        </p:nvSpPr>
        <p:spPr>
          <a:xfrm>
            <a:off x="357188" y="928688"/>
            <a:ext cx="8413750" cy="5572125"/>
          </a:xfrm>
        </p:spPr>
        <p:txBody>
          <a:bodyPr/>
          <a:lstStyle/>
          <a:p>
            <a:pPr>
              <a:buFontTx/>
              <a:buNone/>
            </a:pPr>
            <a:r>
              <a:rPr lang="en-US" altLang="zh-CN" smtClean="0">
                <a:latin typeface="宋体" charset="-122"/>
                <a:ea typeface="宋体" charset="-122"/>
              </a:rPr>
              <a:t>5</a:t>
            </a:r>
            <a:r>
              <a:rPr lang="zh-CN" altLang="en-US" smtClean="0">
                <a:latin typeface="宋体" charset="-122"/>
                <a:ea typeface="宋体" charset="-122"/>
              </a:rPr>
              <a:t>、经销商现有的渠道必须能够辐射本区域的门店，最好可以辐射公司未开发的低级别城市。</a:t>
            </a:r>
            <a:endParaRPr lang="en-US" altLang="zh-CN" smtClean="0">
              <a:latin typeface="宋体" charset="-122"/>
              <a:ea typeface="宋体" charset="-122"/>
            </a:endParaRPr>
          </a:p>
          <a:p>
            <a:pPr>
              <a:buFontTx/>
              <a:buNone/>
            </a:pPr>
            <a:r>
              <a:rPr lang="en-US" altLang="zh-CN" smtClean="0">
                <a:latin typeface="宋体" charset="-122"/>
                <a:ea typeface="宋体" charset="-122"/>
              </a:rPr>
              <a:t>6</a:t>
            </a:r>
            <a:r>
              <a:rPr lang="zh-CN" altLang="en-US" smtClean="0">
                <a:latin typeface="宋体" charset="-122"/>
                <a:ea typeface="宋体" charset="-122"/>
              </a:rPr>
              <a:t>、经销商接待业务员时非常热情，对业务员产品信息、价格等方面比较关注，提出问题多，可以看出客户有与我司合作的意向。</a:t>
            </a:r>
            <a:endParaRPr lang="en-US" altLang="zh-CN" smtClean="0">
              <a:latin typeface="宋体" charset="-122"/>
              <a:ea typeface="宋体" charset="-122"/>
            </a:endParaRPr>
          </a:p>
          <a:p>
            <a:pPr>
              <a:buFontTx/>
              <a:buNone/>
            </a:pPr>
            <a:r>
              <a:rPr lang="en-US" altLang="zh-CN" smtClean="0">
                <a:latin typeface="宋体" charset="-122"/>
                <a:ea typeface="宋体" charset="-122"/>
              </a:rPr>
              <a:t>7</a:t>
            </a:r>
            <a:r>
              <a:rPr lang="zh-CN" altLang="en-US" smtClean="0">
                <a:latin typeface="宋体" charset="-122"/>
                <a:ea typeface="宋体" charset="-122"/>
              </a:rPr>
              <a:t>、现有的客户多为传统的坐商，没有主动分销的理念。经销商必须接受我司的产品、价格等政策，积极配合我司的销售活动。</a:t>
            </a:r>
            <a:endParaRPr lang="en-US" altLang="zh-CN" smtClean="0">
              <a:latin typeface="宋体" charset="-122"/>
              <a:ea typeface="宋体" charset="-122"/>
            </a:endParaRPr>
          </a:p>
          <a:p>
            <a:pPr>
              <a:buFontTx/>
              <a:buNone/>
            </a:pPr>
            <a:r>
              <a:rPr lang="en-US" altLang="zh-CN" smtClean="0">
                <a:latin typeface="宋体" charset="-122"/>
                <a:ea typeface="宋体" charset="-122"/>
              </a:rPr>
              <a:t>8</a:t>
            </a:r>
            <a:r>
              <a:rPr lang="zh-CN" altLang="en-US" smtClean="0">
                <a:latin typeface="宋体" charset="-122"/>
                <a:ea typeface="宋体" charset="-122"/>
              </a:rPr>
              <a:t>、经销商现有员工数量、员工素质也是选择经销商的标准。经销商员工数量的多少、素质的高低对我司产品终端门店的开发进度影响比较大。</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r>
              <a:rPr lang="zh-CN" altLang="en-US" smtClean="0">
                <a:latin typeface="宋体" charset="-122"/>
                <a:ea typeface="宋体" charset="-122"/>
              </a:rPr>
              <a:t>以塔克拉底市</a:t>
            </a:r>
            <a:r>
              <a:rPr lang="en-US" altLang="zh-CN" smtClean="0">
                <a:latin typeface="宋体" charset="-122"/>
                <a:ea typeface="宋体" charset="-122"/>
              </a:rPr>
              <a:t>varoyark</a:t>
            </a:r>
            <a:r>
              <a:rPr lang="zh-CN" altLang="en-US" smtClean="0">
                <a:latin typeface="宋体" charset="-122"/>
                <a:ea typeface="宋体" charset="-122"/>
              </a:rPr>
              <a:t>和</a:t>
            </a:r>
            <a:r>
              <a:rPr lang="en-US" altLang="zh-CN" smtClean="0">
                <a:latin typeface="宋体" charset="-122"/>
                <a:ea typeface="宋体" charset="-122"/>
              </a:rPr>
              <a:t>beety</a:t>
            </a:r>
            <a:r>
              <a:rPr lang="zh-CN" altLang="en-US" smtClean="0">
                <a:latin typeface="宋体" charset="-122"/>
                <a:ea typeface="宋体" charset="-122"/>
              </a:rPr>
              <a:t>客户为例</a:t>
            </a:r>
          </a:p>
        </p:txBody>
      </p:sp>
      <p:sp>
        <p:nvSpPr>
          <p:cNvPr id="27650" name="内容占位符 2"/>
          <p:cNvSpPr>
            <a:spLocks noGrp="1"/>
          </p:cNvSpPr>
          <p:nvPr>
            <p:ph idx="1"/>
          </p:nvPr>
        </p:nvSpPr>
        <p:spPr/>
        <p:txBody>
          <a:bodyPr/>
          <a:lstStyle/>
          <a:p>
            <a:pPr>
              <a:buFontTx/>
              <a:buNone/>
            </a:pPr>
            <a:r>
              <a:rPr lang="en-US" altLang="zh-CN" smtClean="0">
                <a:solidFill>
                  <a:srgbClr val="FF0000"/>
                </a:solidFill>
                <a:latin typeface="宋体" charset="-122"/>
                <a:ea typeface="宋体" charset="-122"/>
              </a:rPr>
              <a:t>      </a:t>
            </a:r>
            <a:r>
              <a:rPr lang="en-US" altLang="zh-CN" smtClean="0">
                <a:latin typeface="宋体" charset="-122"/>
                <a:ea typeface="宋体" charset="-122"/>
              </a:rPr>
              <a:t>Varoyark</a:t>
            </a:r>
            <a:r>
              <a:rPr lang="zh-CN" altLang="en-US" smtClean="0">
                <a:latin typeface="宋体" charset="-122"/>
                <a:ea typeface="宋体" charset="-122"/>
              </a:rPr>
              <a:t>和</a:t>
            </a:r>
            <a:r>
              <a:rPr lang="en-US" altLang="zh-CN" smtClean="0">
                <a:latin typeface="宋体" charset="-122"/>
                <a:ea typeface="宋体" charset="-122"/>
              </a:rPr>
              <a:t>beety</a:t>
            </a:r>
            <a:r>
              <a:rPr lang="zh-CN" altLang="en-US" smtClean="0">
                <a:latin typeface="宋体" charset="-122"/>
                <a:ea typeface="宋体" charset="-122"/>
              </a:rPr>
              <a:t>现经营我司快消品最大的两个批发商，都是传统的坐商，但</a:t>
            </a:r>
            <a:r>
              <a:rPr lang="en-US" altLang="zh-CN" smtClean="0">
                <a:latin typeface="宋体" charset="-122"/>
                <a:ea typeface="宋体" charset="-122"/>
              </a:rPr>
              <a:t>beety</a:t>
            </a:r>
            <a:r>
              <a:rPr lang="zh-CN" altLang="en-US" smtClean="0">
                <a:latin typeface="宋体" charset="-122"/>
                <a:ea typeface="宋体" charset="-122"/>
              </a:rPr>
              <a:t>老板娘年龄已有</a:t>
            </a:r>
            <a:r>
              <a:rPr lang="en-US" altLang="zh-CN" smtClean="0">
                <a:latin typeface="宋体" charset="-122"/>
                <a:ea typeface="宋体" charset="-122"/>
              </a:rPr>
              <a:t>60</a:t>
            </a:r>
            <a:r>
              <a:rPr lang="zh-CN" altLang="en-US" smtClean="0">
                <a:latin typeface="宋体" charset="-122"/>
                <a:ea typeface="宋体" charset="-122"/>
              </a:rPr>
              <a:t>岁，没有车辆配送。</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而</a:t>
            </a:r>
            <a:r>
              <a:rPr lang="en-US" altLang="zh-CN" smtClean="0">
                <a:latin typeface="宋体" charset="-122"/>
                <a:ea typeface="宋体" charset="-122"/>
              </a:rPr>
              <a:t>varoyark</a:t>
            </a:r>
            <a:r>
              <a:rPr lang="zh-CN" altLang="en-US" smtClean="0">
                <a:latin typeface="宋体" charset="-122"/>
                <a:ea typeface="宋体" charset="-122"/>
              </a:rPr>
              <a:t>拥有</a:t>
            </a:r>
            <a:r>
              <a:rPr lang="en-US" altLang="zh-CN" smtClean="0">
                <a:latin typeface="宋体" charset="-122"/>
                <a:ea typeface="宋体" charset="-122"/>
              </a:rPr>
              <a:t>3</a:t>
            </a:r>
            <a:r>
              <a:rPr lang="zh-CN" altLang="en-US" smtClean="0">
                <a:latin typeface="宋体" charset="-122"/>
                <a:ea typeface="宋体" charset="-122"/>
              </a:rPr>
              <a:t>辆货车，仓库面积有</a:t>
            </a:r>
            <a:r>
              <a:rPr lang="en-US" altLang="zh-CN" smtClean="0">
                <a:latin typeface="宋体" charset="-122"/>
                <a:ea typeface="宋体" charset="-122"/>
              </a:rPr>
              <a:t>60</a:t>
            </a:r>
            <a:r>
              <a:rPr lang="zh-CN" altLang="en-US" smtClean="0">
                <a:latin typeface="宋体" charset="-122"/>
                <a:ea typeface="宋体" charset="-122"/>
              </a:rPr>
              <a:t>平米左右，有一定的流动资金，能够接受我司终端配货要求，属于公司可培养的经销商。</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对比其他经销商，</a:t>
            </a:r>
            <a:r>
              <a:rPr lang="en-US" altLang="zh-CN" smtClean="0">
                <a:latin typeface="宋体" charset="-122"/>
                <a:ea typeface="宋体" charset="-122"/>
              </a:rPr>
              <a:t>varoyark</a:t>
            </a:r>
            <a:r>
              <a:rPr lang="zh-CN" altLang="en-US" smtClean="0">
                <a:latin typeface="宋体" charset="-122"/>
                <a:ea typeface="宋体" charset="-122"/>
              </a:rPr>
              <a:t>是塔克拉底最符合的我司合作经销商。</a:t>
            </a:r>
          </a:p>
          <a:p>
            <a:pPr>
              <a:buFontTx/>
              <a:buNone/>
            </a:pPr>
            <a:endParaRPr lang="en-US" altLang="zh-CN" smtClean="0"/>
          </a:p>
          <a:p>
            <a:pPr>
              <a:buFontTx/>
              <a:buNone/>
            </a:pPr>
            <a:r>
              <a:rPr lang="en-US" altLang="zh-CN" smtClean="0"/>
              <a:t>      </a:t>
            </a:r>
            <a:endParaRPr lang="zh-CN" altLang="en-US" smtClean="0"/>
          </a:p>
          <a:p>
            <a:pPr>
              <a:buFontTx/>
              <a:buNone/>
            </a:pPr>
            <a:endParaRPr lang="zh-CN" altLang="en-US" smtClean="0"/>
          </a:p>
          <a:p>
            <a:pPr>
              <a:buFontTx/>
              <a:buNone/>
            </a:pPr>
            <a:endParaRPr lang="zh-CN"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内容占位符 2"/>
          <p:cNvSpPr>
            <a:spLocks noGrp="1"/>
          </p:cNvSpPr>
          <p:nvPr>
            <p:ph idx="1"/>
          </p:nvPr>
        </p:nvSpPr>
        <p:spPr>
          <a:xfrm>
            <a:off x="357188" y="1000125"/>
            <a:ext cx="8413750" cy="5357813"/>
          </a:xfrm>
        </p:spPr>
        <p:txBody>
          <a:bodyPr/>
          <a:lstStyle/>
          <a:p>
            <a:pPr>
              <a:buFontTx/>
              <a:buNone/>
            </a:pPr>
            <a:r>
              <a:rPr lang="zh-CN" altLang="en-US" b="1" smtClean="0">
                <a:latin typeface="宋体" charset="-122"/>
                <a:ea typeface="宋体" charset="-122"/>
              </a:rPr>
              <a:t>特殊情况解决</a:t>
            </a:r>
            <a:endParaRPr lang="en-US" altLang="zh-CN" b="1"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如该市的经销商都无法达到我司最基本的物流配送能力、仓储能力的要求。怎么办</a:t>
            </a:r>
            <a:r>
              <a:rPr lang="en-US" altLang="zh-CN" smtClean="0">
                <a:latin typeface="宋体" charset="-122"/>
                <a:ea typeface="宋体" charset="-122"/>
              </a:rPr>
              <a:t>?</a:t>
            </a:r>
          </a:p>
          <a:p>
            <a:pPr>
              <a:buFontTx/>
              <a:buNone/>
            </a:pPr>
            <a:r>
              <a:rPr lang="en-US" altLang="zh-CN" smtClean="0">
                <a:latin typeface="宋体" charset="-122"/>
                <a:ea typeface="宋体" charset="-122"/>
              </a:rPr>
              <a:t>      </a:t>
            </a:r>
            <a:r>
              <a:rPr lang="zh-CN" altLang="en-US" smtClean="0">
                <a:latin typeface="宋体" charset="-122"/>
                <a:ea typeface="宋体" charset="-122"/>
              </a:rPr>
              <a:t>针对这种情况，公司可以扶持一家实力强的客户，以一月时间为限，业务员为其开发终端门店，终端门店物流费用公司与经销商平摊。经过一月的实践，经销商看到销售业绩的提升，再做思想工作，要求经销商配车，扩大仓库面积。</a:t>
            </a:r>
            <a:endParaRPr lang="en-US" altLang="zh-CN" smtClean="0">
              <a:latin typeface="宋体" charset="-122"/>
              <a:ea typeface="宋体" charset="-122"/>
            </a:endParaRPr>
          </a:p>
          <a:p>
            <a:pPr>
              <a:buFontTx/>
              <a:buNone/>
            </a:pPr>
            <a:endParaRPr lang="zh-CN"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p:nvPr>
        </p:nvSpPr>
        <p:spPr/>
        <p:txBody>
          <a:bodyPr/>
          <a:lstStyle/>
          <a:p>
            <a:r>
              <a:rPr lang="zh-CN" altLang="en-US" b="1" smtClean="0">
                <a:latin typeface="宋体" charset="-122"/>
                <a:ea typeface="宋体" charset="-122"/>
              </a:rPr>
              <a:t>经销商拜访</a:t>
            </a:r>
          </a:p>
        </p:txBody>
      </p:sp>
      <p:sp>
        <p:nvSpPr>
          <p:cNvPr id="29698" name="内容占位符 2"/>
          <p:cNvSpPr>
            <a:spLocks noGrp="1"/>
          </p:cNvSpPr>
          <p:nvPr>
            <p:ph idx="1"/>
          </p:nvPr>
        </p:nvSpPr>
        <p:spPr>
          <a:xfrm>
            <a:off x="365125" y="1908175"/>
            <a:ext cx="8413750" cy="4664075"/>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、拜访前的准备</a:t>
            </a:r>
            <a:endParaRPr lang="en-US" altLang="zh-CN" smtClean="0">
              <a:latin typeface="宋体" charset="-122"/>
              <a:ea typeface="宋体" charset="-122"/>
            </a:endParaRPr>
          </a:p>
          <a:p>
            <a:pPr>
              <a:buFontTx/>
              <a:buNone/>
            </a:pPr>
            <a:r>
              <a:rPr lang="zh-CN" altLang="en-US" smtClean="0">
                <a:latin typeface="宋体" charset="-122"/>
                <a:ea typeface="宋体" charset="-122"/>
              </a:rPr>
              <a:t>      在计划拜访前一天要安排好第二天的客户拜访线路，合理安排客户拜访的时间。（填写拜访线路表）</a:t>
            </a:r>
            <a:endParaRPr lang="en-US" altLang="zh-CN" smtClean="0">
              <a:latin typeface="宋体" charset="-122"/>
              <a:ea typeface="宋体" charset="-122"/>
            </a:endParaRPr>
          </a:p>
          <a:p>
            <a:pPr>
              <a:buFontTx/>
              <a:buNone/>
            </a:pPr>
            <a:r>
              <a:rPr lang="zh-CN" altLang="en-US" smtClean="0">
                <a:latin typeface="宋体" charset="-122"/>
                <a:ea typeface="宋体" charset="-122"/>
              </a:rPr>
              <a:t>      拜访前，应该带齐名片、产品手册、价格表、产品样品以及合同范本等。</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、进店招呼技巧</a:t>
            </a:r>
            <a:endParaRPr lang="en-US" altLang="zh-CN" smtClean="0">
              <a:latin typeface="宋体" charset="-122"/>
              <a:ea typeface="宋体" charset="-122"/>
            </a:endParaRPr>
          </a:p>
          <a:p>
            <a:pPr>
              <a:buFontTx/>
              <a:buNone/>
            </a:pPr>
            <a:r>
              <a:rPr lang="zh-CN" altLang="en-US" smtClean="0">
                <a:latin typeface="宋体" charset="-122"/>
                <a:ea typeface="宋体" charset="-122"/>
              </a:rPr>
              <a:t>      在一分钟内自我介绍、介绍公司以及来此的目的，谈话过程中始终要保持微笑。</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zh-CN" altLang="en-US" smtClean="0">
              <a:latin typeface="宋体" charset="-122"/>
              <a:ea typeface="宋体"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2571750" y="2143125"/>
          <a:ext cx="4064000" cy="3889375"/>
        </p:xfrm>
        <a:graphic>
          <a:graphicData uri="http://schemas.openxmlformats.org/drawingml/2006/table">
            <a:tbl>
              <a:tblPr/>
              <a:tblGrid>
                <a:gridCol w="669925"/>
                <a:gridCol w="1009015"/>
                <a:gridCol w="1037590"/>
                <a:gridCol w="1347470"/>
              </a:tblGrid>
              <a:tr h="500052">
                <a:tc>
                  <a:txBody>
                    <a:bodyPr/>
                    <a:lstStyle/>
                    <a:p>
                      <a:pPr algn="just">
                        <a:spcAft>
                          <a:spcPts val="0"/>
                        </a:spcAft>
                      </a:pPr>
                      <a:r>
                        <a:rPr lang="zh-CN" sz="1050" kern="100" dirty="0">
                          <a:latin typeface="Calibri"/>
                          <a:ea typeface="宋体"/>
                          <a:cs typeface="Times New Roman"/>
                        </a:rPr>
                        <a:t>业务</a:t>
                      </a:r>
                      <a:r>
                        <a:rPr lang="zh-CN" sz="1050" kern="100" dirty="0" smtClean="0">
                          <a:latin typeface="Calibri"/>
                          <a:ea typeface="宋体"/>
                          <a:cs typeface="Times New Roman"/>
                        </a:rPr>
                        <a:t>员工</a:t>
                      </a:r>
                      <a:r>
                        <a:rPr lang="en-US" altLang="zh-CN" sz="1050" kern="100" dirty="0" smtClean="0">
                          <a:latin typeface="Calibri"/>
                          <a:ea typeface="宋体"/>
                          <a:cs typeface="Times New Roman"/>
                        </a:rPr>
                        <a:t>      </a:t>
                      </a:r>
                      <a:r>
                        <a:rPr lang="zh-CN" sz="1050" kern="100" dirty="0" smtClean="0">
                          <a:latin typeface="Calibri"/>
                          <a:ea typeface="宋体"/>
                          <a:cs typeface="Times New Roman"/>
                        </a:rPr>
                        <a:t>号</a:t>
                      </a:r>
                      <a:endParaRPr lang="zh-CN"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spcAft>
                          <a:spcPts val="0"/>
                        </a:spcAft>
                      </a:pPr>
                      <a:endParaRPr lang="en-US" altLang="zh-CN" sz="1050" kern="100" dirty="0" smtClean="0">
                        <a:latin typeface="Calibri"/>
                        <a:ea typeface="宋体"/>
                        <a:cs typeface="Times New Roman"/>
                      </a:endParaRPr>
                    </a:p>
                    <a:p>
                      <a:pPr indent="133350" algn="just">
                        <a:spcAft>
                          <a:spcPts val="0"/>
                        </a:spcAft>
                      </a:pPr>
                      <a:r>
                        <a:rPr lang="zh-CN" sz="1050" kern="100" dirty="0" smtClean="0">
                          <a:latin typeface="Calibri"/>
                          <a:ea typeface="宋体"/>
                          <a:cs typeface="Times New Roman"/>
                        </a:rPr>
                        <a:t>姓名</a:t>
                      </a:r>
                      <a:endParaRPr lang="zh-CN"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189">
                <a:tc>
                  <a:txBody>
                    <a:bodyPr/>
                    <a:lstStyle/>
                    <a:p>
                      <a:pPr algn="just">
                        <a:spcAft>
                          <a:spcPts val="0"/>
                        </a:spcAft>
                      </a:pPr>
                      <a:r>
                        <a:rPr lang="zh-CN" altLang="en-US" sz="1050" kern="100" dirty="0" smtClean="0">
                          <a:latin typeface="Calibri"/>
                          <a:ea typeface="宋体"/>
                          <a:cs typeface="Times New Roman"/>
                        </a:rPr>
                        <a:t>第       周</a:t>
                      </a:r>
                      <a:endParaRPr lang="zh-CN"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933450" algn="just">
                        <a:spcAft>
                          <a:spcPts val="0"/>
                        </a:spcAft>
                      </a:pPr>
                      <a:r>
                        <a:rPr lang="zh-CN" sz="1050" kern="100">
                          <a:latin typeface="Calibri"/>
                          <a:ea typeface="宋体"/>
                          <a:cs typeface="Times New Roman"/>
                        </a:rPr>
                        <a:t>每日拜访路线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4189">
                <a:tc>
                  <a:txBody>
                    <a:bodyPr/>
                    <a:lstStyle/>
                    <a:p>
                      <a:pPr algn="just">
                        <a:spcAft>
                          <a:spcPts val="0"/>
                        </a:spcAft>
                      </a:pPr>
                      <a:r>
                        <a:rPr lang="zh-CN" altLang="en-US" sz="1050" kern="100" dirty="0" smtClean="0">
                          <a:latin typeface="Calibri"/>
                          <a:ea typeface="宋体"/>
                          <a:cs typeface="Times New Roman"/>
                        </a:rPr>
                        <a:t>星期一</a:t>
                      </a: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4189">
                <a:tc>
                  <a:txBody>
                    <a:bodyPr/>
                    <a:lstStyle/>
                    <a:p>
                      <a:pPr algn="just">
                        <a:spcAft>
                          <a:spcPts val="0"/>
                        </a:spcAft>
                      </a:pPr>
                      <a:r>
                        <a:rPr lang="zh-CN" altLang="en-US" sz="1050" kern="100" dirty="0" smtClean="0">
                          <a:latin typeface="Calibri"/>
                          <a:ea typeface="宋体"/>
                          <a:cs typeface="Times New Roman"/>
                        </a:rPr>
                        <a:t>星期二</a:t>
                      </a: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4189">
                <a:tc>
                  <a:txBody>
                    <a:bodyPr/>
                    <a:lstStyle/>
                    <a:p>
                      <a:pPr algn="just">
                        <a:spcAft>
                          <a:spcPts val="0"/>
                        </a:spcAft>
                      </a:pPr>
                      <a:r>
                        <a:rPr lang="zh-CN" altLang="en-US" sz="1050" kern="100" dirty="0" smtClean="0">
                          <a:latin typeface="Calibri"/>
                          <a:ea typeface="宋体"/>
                          <a:cs typeface="Times New Roman"/>
                        </a:rPr>
                        <a:t>星期三</a:t>
                      </a: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4189">
                <a:tc>
                  <a:txBody>
                    <a:bodyPr/>
                    <a:lstStyle/>
                    <a:p>
                      <a:pPr algn="just">
                        <a:spcAft>
                          <a:spcPts val="0"/>
                        </a:spcAft>
                      </a:pPr>
                      <a:r>
                        <a:rPr lang="zh-CN" altLang="en-US" sz="1050" kern="100" dirty="0" smtClean="0">
                          <a:latin typeface="Calibri"/>
                          <a:ea typeface="宋体"/>
                          <a:cs typeface="Times New Roman"/>
                        </a:rPr>
                        <a:t>星期四</a:t>
                      </a: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4189">
                <a:tc>
                  <a:txBody>
                    <a:bodyPr/>
                    <a:lstStyle/>
                    <a:p>
                      <a:pPr algn="just">
                        <a:spcAft>
                          <a:spcPts val="0"/>
                        </a:spcAft>
                      </a:pPr>
                      <a:r>
                        <a:rPr lang="zh-CN" altLang="en-US" sz="1050" kern="100" dirty="0" smtClean="0">
                          <a:latin typeface="Calibri"/>
                          <a:ea typeface="宋体"/>
                          <a:cs typeface="Times New Roman"/>
                        </a:rPr>
                        <a:t>星期五</a:t>
                      </a: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84189">
                <a:tc>
                  <a:txBody>
                    <a:bodyPr/>
                    <a:lstStyle/>
                    <a:p>
                      <a:pPr algn="just">
                        <a:spcAft>
                          <a:spcPts val="0"/>
                        </a:spcAft>
                      </a:pPr>
                      <a:r>
                        <a:rPr lang="zh-CN" altLang="en-US" sz="1050" kern="100" dirty="0" smtClean="0">
                          <a:latin typeface="Calibri"/>
                          <a:ea typeface="宋体"/>
                          <a:cs typeface="Times New Roman"/>
                        </a:rPr>
                        <a:t>星期六</a:t>
                      </a: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
        <p:nvSpPr>
          <p:cNvPr id="30754" name="TextBox 4"/>
          <p:cNvSpPr txBox="1">
            <a:spLocks noChangeArrowheads="1"/>
          </p:cNvSpPr>
          <p:nvPr/>
        </p:nvSpPr>
        <p:spPr bwMode="auto">
          <a:xfrm>
            <a:off x="3214688" y="1428750"/>
            <a:ext cx="2500312" cy="369888"/>
          </a:xfrm>
          <a:prstGeom prst="rect">
            <a:avLst/>
          </a:prstGeom>
          <a:noFill/>
          <a:ln w="9525">
            <a:noFill/>
            <a:miter lim="800000"/>
            <a:headEnd/>
            <a:tailEnd/>
          </a:ln>
        </p:spPr>
        <p:txBody>
          <a:bodyPr>
            <a:spAutoFit/>
          </a:bodyPr>
          <a:lstStyle/>
          <a:p>
            <a:r>
              <a:rPr lang="zh-CN" altLang="en-US">
                <a:latin typeface="宋体" charset="-122"/>
              </a:rPr>
              <a:t>业务员周拜访线路表</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内容占位符 2"/>
          <p:cNvSpPr>
            <a:spLocks noGrp="1"/>
          </p:cNvSpPr>
          <p:nvPr>
            <p:ph idx="1"/>
          </p:nvPr>
        </p:nvSpPr>
        <p:spPr>
          <a:xfrm>
            <a:off x="428625" y="1071563"/>
            <a:ext cx="8413750" cy="5500687"/>
          </a:xfrm>
        </p:spPr>
        <p:txBody>
          <a:bodyPr/>
          <a:lstStyle/>
          <a:p>
            <a:pPr>
              <a:buFontTx/>
              <a:buNone/>
            </a:pPr>
            <a:r>
              <a:rPr lang="en-US" altLang="zh-CN" sz="2400" smtClean="0">
                <a:latin typeface="宋体" charset="-122"/>
                <a:ea typeface="宋体" charset="-122"/>
              </a:rPr>
              <a:t>3</a:t>
            </a:r>
            <a:r>
              <a:rPr lang="zh-CN" altLang="en-US" sz="2400" smtClean="0">
                <a:latin typeface="宋体" charset="-122"/>
                <a:ea typeface="宋体" charset="-122"/>
              </a:rPr>
              <a:t>、推荐产品</a:t>
            </a:r>
            <a:endParaRPr lang="en-US" altLang="zh-CN" sz="2400" smtClean="0">
              <a:latin typeface="宋体" charset="-122"/>
              <a:ea typeface="宋体" charset="-122"/>
            </a:endParaRPr>
          </a:p>
          <a:p>
            <a:pPr>
              <a:buFontTx/>
              <a:buNone/>
            </a:pPr>
            <a:r>
              <a:rPr lang="en-US" altLang="zh-CN" sz="2400" smtClean="0">
                <a:latin typeface="宋体" charset="-122"/>
                <a:ea typeface="宋体" charset="-122"/>
              </a:rPr>
              <a:t>      </a:t>
            </a:r>
            <a:r>
              <a:rPr lang="zh-CN" altLang="en-US" sz="2400" smtClean="0">
                <a:latin typeface="宋体" charset="-122"/>
                <a:ea typeface="宋体" charset="-122"/>
              </a:rPr>
              <a:t>业务员应采用最常见的“特点、优势、利益”产品推荐方法。通过这种产品介绍方法，可以让经销商更快了解我司产品，联想到与我司合作后，能为其带来实在的利益。</a:t>
            </a:r>
            <a:endParaRPr lang="en-US" altLang="zh-CN" sz="2400" smtClean="0">
              <a:latin typeface="宋体" charset="-122"/>
              <a:ea typeface="宋体" charset="-122"/>
            </a:endParaRPr>
          </a:p>
          <a:p>
            <a:pPr>
              <a:buFontTx/>
              <a:buNone/>
            </a:pPr>
            <a:endParaRPr lang="en-US" altLang="zh-CN" sz="2400" smtClean="0">
              <a:latin typeface="宋体" charset="-122"/>
              <a:ea typeface="宋体" charset="-122"/>
            </a:endParaRPr>
          </a:p>
          <a:p>
            <a:pPr>
              <a:buFontTx/>
              <a:buNone/>
            </a:pPr>
            <a:r>
              <a:rPr lang="zh-CN" altLang="en-US" sz="2400" smtClean="0">
                <a:latin typeface="宋体" charset="-122"/>
                <a:ea typeface="宋体" charset="-122"/>
              </a:rPr>
              <a:t>举例说明：</a:t>
            </a:r>
            <a:endParaRPr lang="en-US" altLang="zh-CN" sz="2400" smtClean="0">
              <a:latin typeface="宋体" charset="-122"/>
              <a:ea typeface="宋体" charset="-122"/>
            </a:endParaRPr>
          </a:p>
        </p:txBody>
      </p:sp>
      <p:graphicFrame>
        <p:nvGraphicFramePr>
          <p:cNvPr id="4" name="表格 3"/>
          <p:cNvGraphicFramePr>
            <a:graphicFrameLocks noGrp="1"/>
          </p:cNvGraphicFramePr>
          <p:nvPr/>
        </p:nvGraphicFramePr>
        <p:xfrm>
          <a:off x="2000250" y="4000500"/>
          <a:ext cx="5647146" cy="1894530"/>
        </p:xfrm>
        <a:graphic>
          <a:graphicData uri="http://schemas.openxmlformats.org/drawingml/2006/table">
            <a:tbl>
              <a:tblPr firstRow="1" bandRow="1">
                <a:tableStyleId>{5C22544A-7EE6-4342-B048-85BDC9FD1C3A}</a:tableStyleId>
              </a:tblPr>
              <a:tblGrid>
                <a:gridCol w="646430"/>
                <a:gridCol w="646430"/>
                <a:gridCol w="1493222"/>
                <a:gridCol w="1500198"/>
                <a:gridCol w="1360866"/>
              </a:tblGrid>
              <a:tr h="595317">
                <a:tc gridSpan="5">
                  <a:txBody>
                    <a:bodyPr/>
                    <a:lstStyle/>
                    <a:p>
                      <a:r>
                        <a:rPr lang="zh-CN" altLang="en-US" dirty="0" smtClean="0">
                          <a:solidFill>
                            <a:schemeClr val="bg1"/>
                          </a:solidFill>
                        </a:rPr>
                        <a:t>                       产品特点、优势、利益汇总表</a:t>
                      </a:r>
                      <a:endParaRPr lang="zh-CN" altLang="en-US" dirty="0">
                        <a:solidFill>
                          <a:schemeClr val="bg1"/>
                        </a:solidFill>
                      </a:endParaRP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476253">
                <a:tc>
                  <a:txBody>
                    <a:bodyPr/>
                    <a:lstStyle/>
                    <a:p>
                      <a:r>
                        <a:rPr lang="zh-CN" altLang="en-US" dirty="0" smtClean="0">
                          <a:solidFill>
                            <a:srgbClr val="FF0000"/>
                          </a:solidFill>
                        </a:rPr>
                        <a:t>序号</a:t>
                      </a:r>
                      <a:endParaRPr lang="zh-CN" altLang="en-US" dirty="0">
                        <a:solidFill>
                          <a:srgbClr val="FF0000"/>
                        </a:solidFill>
                      </a:endParaRPr>
                    </a:p>
                  </a:txBody>
                  <a:tcPr/>
                </a:tc>
                <a:tc>
                  <a:txBody>
                    <a:bodyPr/>
                    <a:lstStyle/>
                    <a:p>
                      <a:r>
                        <a:rPr lang="zh-CN" altLang="en-US" dirty="0" smtClean="0">
                          <a:solidFill>
                            <a:srgbClr val="FF0000"/>
                          </a:solidFill>
                        </a:rPr>
                        <a:t>产品</a:t>
                      </a:r>
                      <a:endParaRPr lang="zh-CN" altLang="en-US" dirty="0">
                        <a:solidFill>
                          <a:srgbClr val="FF0000"/>
                        </a:solidFill>
                      </a:endParaRPr>
                    </a:p>
                  </a:txBody>
                  <a:tcPr/>
                </a:tc>
                <a:tc>
                  <a:txBody>
                    <a:bodyPr/>
                    <a:lstStyle/>
                    <a:p>
                      <a:pPr algn="ctr"/>
                      <a:r>
                        <a:rPr lang="zh-CN" altLang="en-US" dirty="0" smtClean="0">
                          <a:solidFill>
                            <a:srgbClr val="FF0000"/>
                          </a:solidFill>
                        </a:rPr>
                        <a:t>特点</a:t>
                      </a:r>
                      <a:endParaRPr lang="zh-CN" altLang="en-US" dirty="0">
                        <a:solidFill>
                          <a:srgbClr val="FF0000"/>
                        </a:solidFill>
                      </a:endParaRPr>
                    </a:p>
                  </a:txBody>
                  <a:tcPr/>
                </a:tc>
                <a:tc>
                  <a:txBody>
                    <a:bodyPr/>
                    <a:lstStyle/>
                    <a:p>
                      <a:pPr algn="ctr"/>
                      <a:r>
                        <a:rPr lang="zh-CN" altLang="en-US" dirty="0" smtClean="0">
                          <a:solidFill>
                            <a:srgbClr val="FF0000"/>
                          </a:solidFill>
                        </a:rPr>
                        <a:t>优势</a:t>
                      </a:r>
                      <a:endParaRPr lang="zh-CN" altLang="en-US" dirty="0">
                        <a:solidFill>
                          <a:srgbClr val="FF0000"/>
                        </a:solidFill>
                      </a:endParaRPr>
                    </a:p>
                  </a:txBody>
                  <a:tcPr/>
                </a:tc>
                <a:tc>
                  <a:txBody>
                    <a:bodyPr/>
                    <a:lstStyle/>
                    <a:p>
                      <a:r>
                        <a:rPr lang="en-US" altLang="zh-CN" dirty="0" smtClean="0">
                          <a:solidFill>
                            <a:srgbClr val="FF0000"/>
                          </a:solidFill>
                        </a:rPr>
                        <a:t>  </a:t>
                      </a:r>
                      <a:r>
                        <a:rPr lang="zh-CN" altLang="en-US" dirty="0" smtClean="0">
                          <a:solidFill>
                            <a:srgbClr val="FF0000"/>
                          </a:solidFill>
                        </a:rPr>
                        <a:t>利益</a:t>
                      </a:r>
                      <a:endParaRPr lang="zh-CN" altLang="en-US" dirty="0">
                        <a:solidFill>
                          <a:srgbClr val="FF0000"/>
                        </a:solidFill>
                      </a:endParaRPr>
                    </a:p>
                  </a:txBody>
                  <a:tcPr/>
                </a:tc>
              </a:tr>
              <a:tr h="595317">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zh-CN" altLang="en-US" dirty="0" smtClean="0">
                          <a:solidFill>
                            <a:srgbClr val="FF0000"/>
                          </a:solidFill>
                        </a:rPr>
                        <a:t>卷纸</a:t>
                      </a:r>
                      <a:endParaRPr lang="zh-CN" altLang="en-US" dirty="0">
                        <a:solidFill>
                          <a:srgbClr val="FF0000"/>
                        </a:solidFill>
                      </a:endParaRPr>
                    </a:p>
                  </a:txBody>
                  <a:tcPr/>
                </a:tc>
                <a:tc>
                  <a:txBody>
                    <a:bodyPr/>
                    <a:lstStyle/>
                    <a:p>
                      <a:r>
                        <a:rPr lang="en-US" altLang="zh-CN" dirty="0" smtClean="0">
                          <a:solidFill>
                            <a:srgbClr val="FF0000"/>
                          </a:solidFill>
                        </a:rPr>
                        <a:t>1</a:t>
                      </a:r>
                      <a:r>
                        <a:rPr lang="zh-CN" altLang="en-US" dirty="0" smtClean="0">
                          <a:solidFill>
                            <a:srgbClr val="FF0000"/>
                          </a:solidFill>
                        </a:rPr>
                        <a:t>、</a:t>
                      </a:r>
                      <a:r>
                        <a:rPr lang="en-US" altLang="zh-CN" dirty="0" smtClean="0">
                          <a:solidFill>
                            <a:srgbClr val="FF0000"/>
                          </a:solidFill>
                        </a:rPr>
                        <a:t>10</a:t>
                      </a:r>
                      <a:r>
                        <a:rPr lang="zh-CN" altLang="en-US" dirty="0" smtClean="0">
                          <a:solidFill>
                            <a:srgbClr val="FF0000"/>
                          </a:solidFill>
                        </a:rPr>
                        <a:t>卷一提</a:t>
                      </a:r>
                      <a:endParaRPr lang="en-US" altLang="zh-CN" dirty="0" smtClean="0">
                        <a:solidFill>
                          <a:srgbClr val="FF0000"/>
                        </a:solidFill>
                      </a:endParaRPr>
                    </a:p>
                    <a:p>
                      <a:r>
                        <a:rPr lang="en-US" altLang="zh-CN" dirty="0" smtClean="0">
                          <a:solidFill>
                            <a:srgbClr val="FF0000"/>
                          </a:solidFill>
                        </a:rPr>
                        <a:t>2</a:t>
                      </a:r>
                      <a:r>
                        <a:rPr lang="zh-CN" altLang="en-US" dirty="0" smtClean="0">
                          <a:solidFill>
                            <a:srgbClr val="FF0000"/>
                          </a:solidFill>
                        </a:rPr>
                        <a:t>、</a:t>
                      </a:r>
                      <a:r>
                        <a:rPr lang="en-US" altLang="zh-CN" dirty="0" smtClean="0">
                          <a:solidFill>
                            <a:srgbClr val="FF0000"/>
                          </a:solidFill>
                        </a:rPr>
                        <a:t>5</a:t>
                      </a:r>
                      <a:r>
                        <a:rPr lang="zh-CN" altLang="en-US" dirty="0" smtClean="0">
                          <a:solidFill>
                            <a:srgbClr val="FF0000"/>
                          </a:solidFill>
                        </a:rPr>
                        <a:t>提一件</a:t>
                      </a:r>
                      <a:endParaRPr lang="zh-CN" altLang="en-US" dirty="0">
                        <a:solidFill>
                          <a:srgbClr val="FF0000"/>
                        </a:solidFill>
                      </a:endParaRPr>
                    </a:p>
                  </a:txBody>
                  <a:tcPr/>
                </a:tc>
                <a:tc>
                  <a:txBody>
                    <a:bodyPr/>
                    <a:lstStyle/>
                    <a:p>
                      <a:r>
                        <a:rPr lang="en-US" altLang="zh-CN" dirty="0" smtClean="0">
                          <a:solidFill>
                            <a:srgbClr val="FF0000"/>
                          </a:solidFill>
                        </a:rPr>
                        <a:t>1</a:t>
                      </a:r>
                      <a:r>
                        <a:rPr lang="zh-CN" altLang="en-US" dirty="0" smtClean="0">
                          <a:solidFill>
                            <a:srgbClr val="FF0000"/>
                          </a:solidFill>
                        </a:rPr>
                        <a:t>、原生木浆</a:t>
                      </a:r>
                      <a:endParaRPr lang="en-US" altLang="zh-CN" dirty="0" smtClean="0">
                        <a:solidFill>
                          <a:srgbClr val="FF0000"/>
                        </a:solidFill>
                      </a:endParaRPr>
                    </a:p>
                    <a:p>
                      <a:r>
                        <a:rPr lang="en-US" altLang="zh-CN" dirty="0" smtClean="0">
                          <a:solidFill>
                            <a:srgbClr val="FF0000"/>
                          </a:solidFill>
                        </a:rPr>
                        <a:t>2</a:t>
                      </a:r>
                      <a:r>
                        <a:rPr lang="zh-CN" altLang="en-US" dirty="0" smtClean="0">
                          <a:solidFill>
                            <a:srgbClr val="FF0000"/>
                          </a:solidFill>
                        </a:rPr>
                        <a:t>、消费者认可</a:t>
                      </a:r>
                      <a:endParaRPr lang="zh-CN" altLang="en-US" dirty="0">
                        <a:solidFill>
                          <a:srgbClr val="FF0000"/>
                        </a:solidFill>
                      </a:endParaRPr>
                    </a:p>
                  </a:txBody>
                  <a:tcPr/>
                </a:tc>
                <a:tc>
                  <a:txBody>
                    <a:bodyPr/>
                    <a:lstStyle/>
                    <a:p>
                      <a:r>
                        <a:rPr lang="en-US" altLang="zh-CN" dirty="0" smtClean="0">
                          <a:solidFill>
                            <a:srgbClr val="FF0000"/>
                          </a:solidFill>
                        </a:rPr>
                        <a:t>1</a:t>
                      </a:r>
                      <a:r>
                        <a:rPr lang="zh-CN" altLang="en-US" dirty="0" smtClean="0">
                          <a:solidFill>
                            <a:srgbClr val="FF0000"/>
                          </a:solidFill>
                        </a:rPr>
                        <a:t>、利润高</a:t>
                      </a:r>
                      <a:endParaRPr lang="en-US" altLang="zh-CN" dirty="0" smtClean="0">
                        <a:solidFill>
                          <a:srgbClr val="FF0000"/>
                        </a:solidFill>
                      </a:endParaRPr>
                    </a:p>
                    <a:p>
                      <a:r>
                        <a:rPr lang="en-US" altLang="zh-CN" dirty="0" smtClean="0">
                          <a:solidFill>
                            <a:srgbClr val="FF0000"/>
                          </a:solidFill>
                        </a:rPr>
                        <a:t>2</a:t>
                      </a:r>
                      <a:r>
                        <a:rPr lang="zh-CN" altLang="en-US" dirty="0" smtClean="0">
                          <a:solidFill>
                            <a:srgbClr val="FF0000"/>
                          </a:solidFill>
                        </a:rPr>
                        <a:t>、返利</a:t>
                      </a:r>
                      <a:endParaRPr lang="zh-CN" altLang="en-US"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内容占位符 2"/>
          <p:cNvSpPr>
            <a:spLocks noGrp="1"/>
          </p:cNvSpPr>
          <p:nvPr>
            <p:ph idx="1"/>
          </p:nvPr>
        </p:nvSpPr>
        <p:spPr>
          <a:xfrm>
            <a:off x="357188" y="928688"/>
            <a:ext cx="8413750" cy="5572125"/>
          </a:xfrm>
        </p:spPr>
        <p:txBody>
          <a:bodyPr/>
          <a:lstStyle/>
          <a:p>
            <a:pPr>
              <a:buFontTx/>
              <a:buNone/>
            </a:pPr>
            <a:r>
              <a:rPr lang="en-US" altLang="zh-CN" smtClean="0">
                <a:latin typeface="宋体" charset="-122"/>
                <a:ea typeface="宋体" charset="-122"/>
              </a:rPr>
              <a:t>4</a:t>
            </a:r>
            <a:r>
              <a:rPr lang="zh-CN" altLang="en-US" smtClean="0">
                <a:latin typeface="宋体" charset="-122"/>
                <a:ea typeface="宋体" charset="-122"/>
              </a:rPr>
              <a:t>、了解经销商需求</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业务员运用提问和聆听技巧了解经销商的需求。例如：你希望我们再做些什么？能告诉我你为什么这么想吗？我司的产品对比其它产品有价格优势，对吗？</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业务员通过不断的提问了解经销商各方面的情况、各种诉求</a:t>
            </a:r>
            <a:endParaRPr lang="en-US" altLang="zh-CN" smtClean="0">
              <a:latin typeface="宋体" charset="-122"/>
              <a:ea typeface="宋体" charset="-122"/>
            </a:endParaRPr>
          </a:p>
          <a:p>
            <a:pPr>
              <a:buFontTx/>
              <a:buNone/>
            </a:pPr>
            <a:r>
              <a:rPr lang="zh-CN" altLang="en-US" smtClean="0">
                <a:latin typeface="宋体" charset="-122"/>
                <a:ea typeface="宋体" charset="-122"/>
              </a:rPr>
              <a:t>，对经销商的疑虑，做出针对性的解决方案。业务员通过提问掌控谈判的主动权。</a:t>
            </a:r>
            <a:endParaRPr lang="en-US" altLang="zh-CN" smtClean="0">
              <a:latin typeface="宋体" charset="-122"/>
              <a:ea typeface="宋体" charset="-122"/>
            </a:endParaRPr>
          </a:p>
          <a:p>
            <a:pPr>
              <a:buFontTx/>
              <a:buNone/>
            </a:pPr>
            <a:r>
              <a:rPr lang="en-US" altLang="zh-CN" smtClean="0">
                <a:latin typeface="宋体" charset="-122"/>
                <a:ea typeface="宋体" charset="-122"/>
              </a:rPr>
              <a:t>5</a:t>
            </a:r>
            <a:r>
              <a:rPr lang="zh-CN" altLang="en-US" smtClean="0">
                <a:latin typeface="宋体" charset="-122"/>
                <a:ea typeface="宋体" charset="-122"/>
              </a:rPr>
              <a:t>、合作主要事项说明</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针对合作双方主要关心的事项，业务员在拜访过程中要重点向客户说明。不同的经销商关注的点也会不同，业务员清楚我司和经销商关注的焦点问题，例如：产品配送、终端开发、产品返利等问题。这时业务员也列出双方关注的问题，一一解决。</a:t>
            </a:r>
            <a:endParaRPr lang="en-US" altLang="zh-CN" smtClean="0">
              <a:latin typeface="宋体" charset="-122"/>
              <a:ea typeface="宋体" charset="-122"/>
            </a:endParaRPr>
          </a:p>
          <a:p>
            <a:pPr>
              <a:buFontTx/>
              <a:buNone/>
            </a:pPr>
            <a:r>
              <a:rPr lang="zh-CN" altLang="en-US" smtClean="0">
                <a:latin typeface="宋体" charset="-122"/>
                <a:ea typeface="宋体" charset="-122"/>
              </a:rPr>
              <a:t>      </a:t>
            </a:r>
            <a:endParaRPr lang="en-US" altLang="zh-CN" smtClean="0">
              <a:latin typeface="宋体" charset="-122"/>
              <a:ea typeface="宋体" charset="-122"/>
            </a:endParaRPr>
          </a:p>
          <a:p>
            <a:pPr>
              <a:buFontTx/>
              <a:buNone/>
            </a:pPr>
            <a:endParaRPr lang="zh-CN"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p:txBody>
          <a:bodyPr/>
          <a:lstStyle/>
          <a:p>
            <a:r>
              <a:rPr lang="zh-CN" altLang="en-US" smtClean="0"/>
              <a:t>目录</a:t>
            </a:r>
          </a:p>
        </p:txBody>
      </p:sp>
      <p:sp>
        <p:nvSpPr>
          <p:cNvPr id="15362" name="内容占位符 2"/>
          <p:cNvSpPr>
            <a:spLocks noGrp="1"/>
          </p:cNvSpPr>
          <p:nvPr>
            <p:ph idx="1"/>
          </p:nvPr>
        </p:nvSpPr>
        <p:spPr/>
        <p:txBody>
          <a:bodyPr/>
          <a:lstStyle/>
          <a:p>
            <a:pPr>
              <a:buFontTx/>
              <a:buNone/>
            </a:pPr>
            <a:r>
              <a:rPr lang="zh-CN" altLang="en-US" smtClean="0"/>
              <a:t>一、区域市场分析</a:t>
            </a:r>
            <a:endParaRPr lang="en-US" altLang="zh-CN" smtClean="0"/>
          </a:p>
          <a:p>
            <a:pPr>
              <a:buFontTx/>
              <a:buNone/>
            </a:pPr>
            <a:endParaRPr lang="en-US" altLang="zh-CN" smtClean="0"/>
          </a:p>
          <a:p>
            <a:pPr>
              <a:buFontTx/>
              <a:buNone/>
            </a:pPr>
            <a:r>
              <a:rPr lang="zh-CN" altLang="en-US" smtClean="0"/>
              <a:t>二、区域经销商调查</a:t>
            </a:r>
            <a:endParaRPr lang="en-US" altLang="zh-CN" smtClean="0"/>
          </a:p>
          <a:p>
            <a:pPr>
              <a:buFontTx/>
              <a:buNone/>
            </a:pPr>
            <a:endParaRPr lang="en-US" altLang="zh-CN" smtClean="0"/>
          </a:p>
          <a:p>
            <a:pPr>
              <a:buFontTx/>
              <a:buNone/>
            </a:pPr>
            <a:r>
              <a:rPr lang="zh-CN" altLang="en-US" smtClean="0"/>
              <a:t>三、选择区域经销商</a:t>
            </a:r>
            <a:endParaRPr lang="en-US" altLang="zh-CN" smtClean="0"/>
          </a:p>
          <a:p>
            <a:pPr>
              <a:buFontTx/>
              <a:buNone/>
            </a:pPr>
            <a:endParaRPr lang="en-US" altLang="zh-CN" smtClean="0"/>
          </a:p>
          <a:p>
            <a:pPr>
              <a:buFontTx/>
              <a:buNone/>
            </a:pPr>
            <a:r>
              <a:rPr lang="zh-CN" altLang="en-US" smtClean="0"/>
              <a:t>四、如何维护区域经销商</a:t>
            </a:r>
            <a:endParaRPr lang="en-US" altLang="zh-CN" smtClean="0"/>
          </a:p>
          <a:p>
            <a:pPr>
              <a:buFontTx/>
              <a:buNone/>
            </a:pPr>
            <a:endParaRPr lang="en-US" altLang="zh-CN" smtClean="0"/>
          </a:p>
          <a:p>
            <a:pPr>
              <a:buFontTx/>
              <a:buNone/>
            </a:pPr>
            <a:r>
              <a:rPr lang="zh-CN" altLang="en-US" smtClean="0"/>
              <a:t>五、如何管理区域经销商</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857250" y="1857375"/>
          <a:ext cx="7143801" cy="3357586"/>
        </p:xfrm>
        <a:graphic>
          <a:graphicData uri="http://schemas.openxmlformats.org/drawingml/2006/table">
            <a:tbl>
              <a:tblPr firstRow="1" bandRow="1">
                <a:tableStyleId>{5C22544A-7EE6-4342-B048-85BDC9FD1C3A}</a:tableStyleId>
              </a:tblPr>
              <a:tblGrid>
                <a:gridCol w="1215965"/>
                <a:gridCol w="1215967"/>
                <a:gridCol w="1139965"/>
                <a:gridCol w="1674333"/>
                <a:gridCol w="1897571"/>
              </a:tblGrid>
              <a:tr h="1226413">
                <a:tc>
                  <a:txBody>
                    <a:bodyPr/>
                    <a:lstStyle/>
                    <a:p>
                      <a:r>
                        <a:rPr lang="zh-CN" altLang="en-US" dirty="0" smtClean="0"/>
                        <a:t>合作双方关心的问题</a:t>
                      </a:r>
                      <a:endParaRPr lang="zh-CN" altLang="en-US" dirty="0"/>
                    </a:p>
                  </a:txBody>
                  <a:tcPr/>
                </a:tc>
                <a:tc>
                  <a:txBody>
                    <a:bodyPr/>
                    <a:lstStyle/>
                    <a:p>
                      <a:r>
                        <a:rPr lang="zh-CN" altLang="en-US" dirty="0" smtClean="0"/>
                        <a:t>配送能力</a:t>
                      </a:r>
                      <a:endParaRPr lang="zh-CN" altLang="en-US" dirty="0"/>
                    </a:p>
                  </a:txBody>
                  <a:tcPr/>
                </a:tc>
                <a:tc>
                  <a:txBody>
                    <a:bodyPr/>
                    <a:lstStyle/>
                    <a:p>
                      <a:r>
                        <a:rPr lang="zh-CN" altLang="en-US" dirty="0" smtClean="0"/>
                        <a:t>库存能力</a:t>
                      </a:r>
                      <a:endParaRPr lang="zh-CN" altLang="en-US" dirty="0"/>
                    </a:p>
                  </a:txBody>
                  <a:tcPr/>
                </a:tc>
                <a:tc>
                  <a:txBody>
                    <a:bodyPr/>
                    <a:lstStyle/>
                    <a:p>
                      <a:r>
                        <a:rPr lang="zh-CN" altLang="en-US" dirty="0" smtClean="0"/>
                        <a:t>终端门店开发</a:t>
                      </a:r>
                      <a:endParaRPr lang="zh-CN" altLang="en-US" dirty="0"/>
                    </a:p>
                  </a:txBody>
                  <a:tcPr/>
                </a:tc>
                <a:tc>
                  <a:txBody>
                    <a:bodyPr/>
                    <a:lstStyle/>
                    <a:p>
                      <a:r>
                        <a:rPr lang="zh-CN" altLang="en-US" dirty="0" smtClean="0"/>
                        <a:t>区域与独家经销</a:t>
                      </a:r>
                      <a:endParaRPr lang="zh-CN" altLang="en-US" dirty="0"/>
                    </a:p>
                  </a:txBody>
                  <a:tcPr/>
                </a:tc>
              </a:tr>
              <a:tr h="913360">
                <a:tc>
                  <a:txBody>
                    <a:bodyPr/>
                    <a:lstStyle/>
                    <a:p>
                      <a:r>
                        <a:rPr lang="en-US" dirty="0" err="1" smtClean="0">
                          <a:solidFill>
                            <a:schemeClr val="tx1"/>
                          </a:solidFill>
                          <a:latin typeface="宋体" pitchFamily="2" charset="-122"/>
                          <a:ea typeface="宋体" pitchFamily="2" charset="-122"/>
                        </a:rPr>
                        <a:t>Varoyark</a:t>
                      </a:r>
                      <a:r>
                        <a:rPr lang="zh-CN" altLang="en-US" dirty="0" smtClean="0">
                          <a:solidFill>
                            <a:schemeClr val="tx1"/>
                          </a:solidFill>
                          <a:latin typeface="宋体" pitchFamily="2" charset="-122"/>
                          <a:ea typeface="宋体" pitchFamily="2" charset="-122"/>
                        </a:rPr>
                        <a:t>现状</a:t>
                      </a:r>
                      <a:endParaRPr lang="zh-CN" altLang="en-US" dirty="0">
                        <a:solidFill>
                          <a:schemeClr val="tx1"/>
                        </a:solidFill>
                      </a:endParaRPr>
                    </a:p>
                  </a:txBody>
                  <a:tcPr/>
                </a:tc>
                <a:tc>
                  <a:txBody>
                    <a:bodyPr/>
                    <a:lstStyle/>
                    <a:p>
                      <a:r>
                        <a:rPr lang="en-US" altLang="zh-CN" dirty="0" smtClean="0"/>
                        <a:t>3</a:t>
                      </a:r>
                      <a:r>
                        <a:rPr lang="zh-CN" altLang="en-US" dirty="0" smtClean="0"/>
                        <a:t>辆货车</a:t>
                      </a:r>
                      <a:endParaRPr lang="zh-CN" altLang="en-US" dirty="0"/>
                    </a:p>
                  </a:txBody>
                  <a:tcPr/>
                </a:tc>
                <a:tc>
                  <a:txBody>
                    <a:bodyPr/>
                    <a:lstStyle/>
                    <a:p>
                      <a:r>
                        <a:rPr lang="en-US" altLang="zh-CN" dirty="0" smtClean="0"/>
                        <a:t>60</a:t>
                      </a:r>
                      <a:r>
                        <a:rPr lang="zh-CN" altLang="en-US" dirty="0" smtClean="0"/>
                        <a:t>平米左右</a:t>
                      </a:r>
                      <a:endParaRPr lang="zh-CN" altLang="en-US" dirty="0"/>
                    </a:p>
                  </a:txBody>
                  <a:tcPr/>
                </a:tc>
                <a:tc>
                  <a:txBody>
                    <a:bodyPr/>
                    <a:lstStyle/>
                    <a:p>
                      <a:r>
                        <a:rPr lang="zh-CN" altLang="en-US" dirty="0" smtClean="0"/>
                        <a:t>已有</a:t>
                      </a:r>
                      <a:r>
                        <a:rPr lang="en-US" altLang="zh-CN" dirty="0" smtClean="0"/>
                        <a:t>10%</a:t>
                      </a:r>
                      <a:r>
                        <a:rPr lang="zh-CN" altLang="en-US" dirty="0" smtClean="0"/>
                        <a:t>的终端门店</a:t>
                      </a:r>
                      <a:endParaRPr lang="zh-CN" altLang="en-US" dirty="0"/>
                    </a:p>
                  </a:txBody>
                  <a:tcPr/>
                </a:tc>
                <a:tc>
                  <a:txBody>
                    <a:bodyPr/>
                    <a:lstStyle/>
                    <a:p>
                      <a:r>
                        <a:rPr lang="zh-CN" altLang="en-US" dirty="0" smtClean="0"/>
                        <a:t>不是经销商</a:t>
                      </a:r>
                      <a:endParaRPr lang="zh-CN" altLang="en-US" dirty="0"/>
                    </a:p>
                  </a:txBody>
                  <a:tcPr/>
                </a:tc>
              </a:tr>
              <a:tr h="1217813">
                <a:tc>
                  <a:txBody>
                    <a:bodyPr/>
                    <a:lstStyle/>
                    <a:p>
                      <a:r>
                        <a:rPr lang="zh-CN" altLang="en-US" dirty="0" smtClean="0"/>
                        <a:t>我司要求</a:t>
                      </a:r>
                      <a:endParaRPr lang="zh-CN" altLang="en-US" dirty="0"/>
                    </a:p>
                  </a:txBody>
                  <a:tcPr/>
                </a:tc>
                <a:tc>
                  <a:txBody>
                    <a:bodyPr/>
                    <a:lstStyle/>
                    <a:p>
                      <a:r>
                        <a:rPr lang="zh-CN" altLang="en-US" dirty="0" smtClean="0"/>
                        <a:t>至少</a:t>
                      </a:r>
                      <a:r>
                        <a:rPr lang="en-US" altLang="zh-CN" dirty="0" smtClean="0"/>
                        <a:t>2</a:t>
                      </a:r>
                      <a:r>
                        <a:rPr lang="zh-CN" altLang="en-US" dirty="0" smtClean="0"/>
                        <a:t>辆货车</a:t>
                      </a:r>
                      <a:endParaRPr lang="zh-CN" altLang="en-US" dirty="0"/>
                    </a:p>
                  </a:txBody>
                  <a:tcPr/>
                </a:tc>
                <a:tc>
                  <a:txBody>
                    <a:bodyPr/>
                    <a:lstStyle/>
                    <a:p>
                      <a:r>
                        <a:rPr lang="en-US" altLang="zh-CN" dirty="0" smtClean="0"/>
                        <a:t>150</a:t>
                      </a:r>
                      <a:r>
                        <a:rPr lang="zh-CN" altLang="en-US" dirty="0" smtClean="0"/>
                        <a:t>平米以上</a:t>
                      </a:r>
                      <a:endParaRPr lang="zh-CN" altLang="en-US" dirty="0"/>
                    </a:p>
                  </a:txBody>
                  <a:tcPr/>
                </a:tc>
                <a:tc>
                  <a:txBody>
                    <a:bodyPr/>
                    <a:lstStyle/>
                    <a:p>
                      <a:r>
                        <a:rPr lang="zh-CN" altLang="en-US" dirty="0" smtClean="0"/>
                        <a:t>至少开发</a:t>
                      </a:r>
                      <a:r>
                        <a:rPr lang="en-US" altLang="zh-CN" dirty="0" smtClean="0"/>
                        <a:t>50%</a:t>
                      </a:r>
                      <a:r>
                        <a:rPr lang="zh-CN" altLang="en-US" dirty="0" smtClean="0"/>
                        <a:t>的终端门店</a:t>
                      </a:r>
                      <a:endParaRPr lang="zh-CN" altLang="en-US" dirty="0"/>
                    </a:p>
                  </a:txBody>
                  <a:tcPr/>
                </a:tc>
                <a:tc>
                  <a:txBody>
                    <a:bodyPr/>
                    <a:lstStyle/>
                    <a:p>
                      <a:r>
                        <a:rPr lang="zh-CN" altLang="en-US" dirty="0" smtClean="0"/>
                        <a:t>独家经销</a:t>
                      </a:r>
                      <a:endParaRPr lang="zh-CN" altLang="en-US" dirty="0"/>
                    </a:p>
                  </a:txBody>
                  <a:tcPr/>
                </a:tc>
              </a:tr>
            </a:tbl>
          </a:graphicData>
        </a:graphic>
      </p:graphicFrame>
      <p:sp>
        <p:nvSpPr>
          <p:cNvPr id="33819" name="TextBox 5"/>
          <p:cNvSpPr txBox="1">
            <a:spLocks noChangeArrowheads="1"/>
          </p:cNvSpPr>
          <p:nvPr/>
        </p:nvSpPr>
        <p:spPr bwMode="auto">
          <a:xfrm>
            <a:off x="571500" y="928688"/>
            <a:ext cx="2714625" cy="415925"/>
          </a:xfrm>
          <a:prstGeom prst="rect">
            <a:avLst/>
          </a:prstGeom>
          <a:noFill/>
          <a:ln w="9525">
            <a:noFill/>
            <a:miter lim="800000"/>
            <a:headEnd/>
            <a:tailEnd/>
          </a:ln>
        </p:spPr>
        <p:txBody>
          <a:bodyPr>
            <a:spAutoFit/>
          </a:bodyPr>
          <a:lstStyle/>
          <a:p>
            <a:r>
              <a:rPr lang="zh-CN" altLang="en-US" sz="2100">
                <a:latin typeface="宋体" charset="-122"/>
              </a:rPr>
              <a:t>举例说明</a:t>
            </a:r>
            <a:r>
              <a:rPr lang="zh-CN" altLang="en-US">
                <a:latin typeface="宋体" charset="-122"/>
              </a:rPr>
              <a:t>：</a:t>
            </a:r>
            <a:endParaRPr lang="zh-CN" altLang="en-US">
              <a:ea typeface="黑体"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内容占位符 2"/>
          <p:cNvSpPr>
            <a:spLocks noGrp="1"/>
          </p:cNvSpPr>
          <p:nvPr>
            <p:ph idx="1"/>
          </p:nvPr>
        </p:nvSpPr>
        <p:spPr>
          <a:xfrm>
            <a:off x="357188" y="928688"/>
            <a:ext cx="8413750" cy="5572125"/>
          </a:xfrm>
        </p:spPr>
        <p:txBody>
          <a:bodyPr/>
          <a:lstStyle/>
          <a:p>
            <a:pPr>
              <a:buFontTx/>
              <a:buNone/>
            </a:pPr>
            <a:r>
              <a:rPr lang="en-US" altLang="zh-CN" smtClean="0">
                <a:latin typeface="宋体" charset="-122"/>
                <a:ea typeface="宋体" charset="-122"/>
              </a:rPr>
              <a:t>6</a:t>
            </a:r>
            <a:r>
              <a:rPr lang="zh-CN" altLang="en-US" smtClean="0">
                <a:latin typeface="宋体" charset="-122"/>
                <a:ea typeface="宋体" charset="-122"/>
              </a:rPr>
              <a:t>、异议处理</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经销商对我司产品政策、价格等问题不满意或者质疑。对于客户的异议，业务员应该明白这是客户拜访最平常的事。</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正确处理异议方式的四个步骤：缓冲、询问、了解、说服。</a:t>
            </a:r>
            <a:endParaRPr lang="en-US" altLang="zh-CN" smtClean="0">
              <a:latin typeface="宋体" charset="-122"/>
              <a:ea typeface="宋体" charset="-122"/>
            </a:endParaRPr>
          </a:p>
          <a:p>
            <a:pPr>
              <a:buFontTx/>
              <a:buNone/>
            </a:pPr>
            <a:r>
              <a:rPr lang="zh-CN" altLang="en-US" smtClean="0">
                <a:latin typeface="宋体" charset="-122"/>
                <a:ea typeface="宋体" charset="-122"/>
              </a:rPr>
              <a:t>举例说明：</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以</a:t>
            </a:r>
            <a:r>
              <a:rPr lang="en-US" altLang="zh-CN" smtClean="0">
                <a:latin typeface="宋体" charset="-122"/>
                <a:ea typeface="宋体" charset="-122"/>
              </a:rPr>
              <a:t>Varoyark</a:t>
            </a:r>
            <a:r>
              <a:rPr lang="zh-CN" altLang="en-US" smtClean="0">
                <a:latin typeface="宋体" charset="-122"/>
                <a:ea typeface="宋体" charset="-122"/>
              </a:rPr>
              <a:t>客户为例，</a:t>
            </a:r>
            <a:r>
              <a:rPr lang="en-US" altLang="zh-CN" smtClean="0">
                <a:latin typeface="宋体" charset="-122"/>
                <a:ea typeface="宋体" charset="-122"/>
              </a:rPr>
              <a:t>Varoyark</a:t>
            </a:r>
            <a:r>
              <a:rPr lang="zh-CN" altLang="en-US" smtClean="0">
                <a:latin typeface="宋体" charset="-122"/>
                <a:ea typeface="宋体" charset="-122"/>
              </a:rPr>
              <a:t>现在状况是仓库面积</a:t>
            </a:r>
            <a:r>
              <a:rPr lang="en-US" altLang="zh-CN" smtClean="0">
                <a:latin typeface="宋体" charset="-122"/>
                <a:ea typeface="宋体" charset="-122"/>
              </a:rPr>
              <a:t>60</a:t>
            </a:r>
            <a:r>
              <a:rPr lang="zh-CN" altLang="en-US" smtClean="0">
                <a:latin typeface="宋体" charset="-122"/>
                <a:ea typeface="宋体" charset="-122"/>
              </a:rPr>
              <a:t>平米左右，公司要求达到</a:t>
            </a:r>
            <a:r>
              <a:rPr lang="en-US" altLang="zh-CN" smtClean="0">
                <a:latin typeface="宋体" charset="-122"/>
                <a:ea typeface="宋体" charset="-122"/>
              </a:rPr>
              <a:t>150</a:t>
            </a:r>
            <a:r>
              <a:rPr lang="zh-CN" altLang="en-US" smtClean="0">
                <a:latin typeface="宋体" charset="-122"/>
                <a:ea typeface="宋体" charset="-122"/>
              </a:rPr>
              <a:t>平米以上，我们建议客户租更大的仓库。客户对此不理解。</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首先，缓冲：对客户的异议表示理解。询问：提出我司产品库存占其库存现有三分之一以上。了解：进一步了解客户不愿租更大仓库的根本原因。说服：客户根本原因可能是为了降低经营成本。针对客户的担忧，分析大仓库可以保证供货及时和稳定，减少产品涨价带来的损失。</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内容占位符 2"/>
          <p:cNvSpPr>
            <a:spLocks noGrp="1"/>
          </p:cNvSpPr>
          <p:nvPr>
            <p:ph idx="1"/>
          </p:nvPr>
        </p:nvSpPr>
        <p:spPr>
          <a:xfrm>
            <a:off x="357188" y="928688"/>
            <a:ext cx="8413750" cy="5715000"/>
          </a:xfrm>
        </p:spPr>
        <p:txBody>
          <a:bodyPr/>
          <a:lstStyle/>
          <a:p>
            <a:pPr>
              <a:buFontTx/>
              <a:buNone/>
            </a:pPr>
            <a:r>
              <a:rPr lang="en-US" altLang="zh-CN" dirty="0" smtClean="0">
                <a:latin typeface="宋体" charset="-122"/>
                <a:ea typeface="宋体" charset="-122"/>
              </a:rPr>
              <a:t>6</a:t>
            </a:r>
            <a:r>
              <a:rPr lang="zh-CN" altLang="en-US" dirty="0" smtClean="0">
                <a:latin typeface="宋体" charset="-122"/>
                <a:ea typeface="宋体" charset="-122"/>
              </a:rPr>
              <a:t>、利益说服</a:t>
            </a:r>
            <a:endParaRPr lang="en-US" altLang="zh-CN" dirty="0" smtClean="0">
              <a:latin typeface="宋体" charset="-122"/>
              <a:ea typeface="宋体" charset="-122"/>
            </a:endParaRPr>
          </a:p>
          <a:p>
            <a:pPr>
              <a:buFontTx/>
              <a:buNone/>
            </a:pPr>
            <a:r>
              <a:rPr lang="zh-CN" altLang="en-US" dirty="0" smtClean="0">
                <a:latin typeface="宋体" charset="-122"/>
                <a:ea typeface="宋体" charset="-122"/>
              </a:rPr>
              <a:t>    </a:t>
            </a:r>
            <a:r>
              <a:rPr lang="zh-CN" altLang="en-US" dirty="0" smtClean="0">
                <a:latin typeface="宋体" charset="-122"/>
                <a:ea typeface="宋体" charset="-122"/>
              </a:rPr>
              <a:t>  业务员</a:t>
            </a:r>
            <a:r>
              <a:rPr lang="zh-CN" altLang="en-US" dirty="0" smtClean="0">
                <a:latin typeface="宋体" charset="-122"/>
                <a:ea typeface="宋体" charset="-122"/>
              </a:rPr>
              <a:t>从产品利润创造的角度，说服经销商合作的技能</a:t>
            </a:r>
            <a:r>
              <a:rPr lang="zh-CN" altLang="en-US" dirty="0" smtClean="0">
                <a:latin typeface="宋体" charset="-122"/>
                <a:ea typeface="宋体" charset="-122"/>
              </a:rPr>
              <a:t>。业务员必须明白经销商都是唯利是图的，业务员只要阐明与我司合作能为其带来可观的收益，相信经销商都无法拒绝。</a:t>
            </a:r>
            <a:endParaRPr lang="en-US" altLang="zh-CN" dirty="0" smtClean="0">
              <a:latin typeface="宋体" charset="-122"/>
              <a:ea typeface="宋体" charset="-122"/>
            </a:endParaRPr>
          </a:p>
          <a:p>
            <a:pPr>
              <a:buFontTx/>
              <a:buNone/>
            </a:pPr>
            <a:r>
              <a:rPr lang="zh-CN" altLang="en-US" dirty="0" smtClean="0">
                <a:latin typeface="宋体" charset="-122"/>
                <a:ea typeface="宋体" charset="-122"/>
              </a:rPr>
              <a:t>  举例说明</a:t>
            </a:r>
            <a:r>
              <a:rPr lang="zh-CN" altLang="en-US" dirty="0" smtClean="0">
                <a:latin typeface="宋体" charset="-122"/>
                <a:ea typeface="宋体" charset="-122"/>
              </a:rPr>
              <a:t>：</a:t>
            </a: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r>
              <a:rPr lang="en-US" altLang="zh-CN" dirty="0" smtClean="0">
                <a:latin typeface="宋体" charset="-122"/>
                <a:ea typeface="宋体" charset="-122"/>
              </a:rPr>
              <a:t>                  </a:t>
            </a:r>
          </a:p>
          <a:p>
            <a:pPr>
              <a:buFontTx/>
              <a:buNone/>
            </a:pPr>
            <a:endParaRPr lang="zh-CN" altLang="en-US" dirty="0" smtClean="0"/>
          </a:p>
        </p:txBody>
      </p:sp>
      <p:graphicFrame>
        <p:nvGraphicFramePr>
          <p:cNvPr id="4" name="表格 3"/>
          <p:cNvGraphicFramePr>
            <a:graphicFrameLocks noGrp="1"/>
          </p:cNvGraphicFramePr>
          <p:nvPr/>
        </p:nvGraphicFramePr>
        <p:xfrm>
          <a:off x="1142976" y="3357562"/>
          <a:ext cx="6786610" cy="2573969"/>
        </p:xfrm>
        <a:graphic>
          <a:graphicData uri="http://schemas.openxmlformats.org/drawingml/2006/table">
            <a:tbl>
              <a:tblPr firstRow="1" bandRow="1">
                <a:tableStyleId>{5C22544A-7EE6-4342-B048-85BDC9FD1C3A}</a:tableStyleId>
              </a:tblPr>
              <a:tblGrid>
                <a:gridCol w="1143008"/>
                <a:gridCol w="1285884"/>
                <a:gridCol w="1643074"/>
                <a:gridCol w="1500198"/>
                <a:gridCol w="1214446"/>
              </a:tblGrid>
              <a:tr h="672526">
                <a:tc>
                  <a:txBody>
                    <a:bodyPr/>
                    <a:lstStyle/>
                    <a:p>
                      <a:r>
                        <a:rPr lang="en-US" dirty="0" err="1" smtClean="0">
                          <a:solidFill>
                            <a:schemeClr val="bg1"/>
                          </a:solidFill>
                          <a:latin typeface="宋体" pitchFamily="2" charset="-122"/>
                          <a:ea typeface="宋体" pitchFamily="2" charset="-122"/>
                        </a:rPr>
                        <a:t>Varoyark</a:t>
                      </a:r>
                      <a:endParaRPr lang="zh-CN" altLang="en-US" dirty="0">
                        <a:solidFill>
                          <a:schemeClr val="bg1"/>
                        </a:solidFill>
                      </a:endParaRPr>
                    </a:p>
                  </a:txBody>
                  <a:tcPr/>
                </a:tc>
                <a:tc>
                  <a:txBody>
                    <a:bodyPr/>
                    <a:lstStyle/>
                    <a:p>
                      <a:pPr marL="0" marR="0" indent="0" algn="l" defTabSz="801472" rtl="0" eaLnBrk="1" fontAlgn="auto" latinLnBrk="0" hangingPunct="1">
                        <a:lnSpc>
                          <a:spcPct val="100000"/>
                        </a:lnSpc>
                        <a:spcBef>
                          <a:spcPts val="0"/>
                        </a:spcBef>
                        <a:spcAft>
                          <a:spcPts val="0"/>
                        </a:spcAft>
                        <a:buClrTx/>
                        <a:buSzTx/>
                        <a:buFontTx/>
                        <a:buNone/>
                        <a:tabLst/>
                        <a:defRPr/>
                      </a:pPr>
                      <a:r>
                        <a:rPr lang="zh-CN" altLang="en-US" dirty="0" smtClean="0"/>
                        <a:t>与我司关系</a:t>
                      </a:r>
                    </a:p>
                  </a:txBody>
                  <a:tcPr/>
                </a:tc>
                <a:tc>
                  <a:txBody>
                    <a:bodyPr/>
                    <a:lstStyle/>
                    <a:p>
                      <a:pPr marL="0" marR="0" indent="0" algn="l" defTabSz="801472" rtl="0" eaLnBrk="1" fontAlgn="auto" latinLnBrk="0" hangingPunct="1">
                        <a:lnSpc>
                          <a:spcPct val="100000"/>
                        </a:lnSpc>
                        <a:spcBef>
                          <a:spcPts val="0"/>
                        </a:spcBef>
                        <a:spcAft>
                          <a:spcPts val="0"/>
                        </a:spcAft>
                        <a:buClrTx/>
                        <a:buSzTx/>
                        <a:buFontTx/>
                        <a:buNone/>
                        <a:tabLst/>
                        <a:defRPr/>
                      </a:pPr>
                      <a:r>
                        <a:rPr lang="zh-CN" altLang="en-US" dirty="0" smtClean="0"/>
                        <a:t>终端门店</a:t>
                      </a:r>
                    </a:p>
                    <a:p>
                      <a:endParaRPr lang="zh-CN" altLang="en-US" dirty="0"/>
                    </a:p>
                  </a:txBody>
                  <a:tcPr/>
                </a:tc>
                <a:tc>
                  <a:txBody>
                    <a:bodyPr/>
                    <a:lstStyle/>
                    <a:p>
                      <a:r>
                        <a:rPr lang="zh-CN" altLang="en-US" dirty="0" smtClean="0"/>
                        <a:t>资金周转</a:t>
                      </a:r>
                      <a:endParaRPr lang="zh-CN" altLang="en-US" dirty="0"/>
                    </a:p>
                  </a:txBody>
                  <a:tcPr/>
                </a:tc>
                <a:tc>
                  <a:txBody>
                    <a:bodyPr/>
                    <a:lstStyle/>
                    <a:p>
                      <a:r>
                        <a:rPr lang="zh-CN" altLang="en-US" dirty="0" smtClean="0"/>
                        <a:t>其他</a:t>
                      </a:r>
                      <a:endParaRPr lang="zh-CN" altLang="en-US" dirty="0"/>
                    </a:p>
                  </a:txBody>
                  <a:tcPr/>
                </a:tc>
              </a:tr>
              <a:tr h="756234">
                <a:tc>
                  <a:txBody>
                    <a:bodyPr/>
                    <a:lstStyle/>
                    <a:p>
                      <a:r>
                        <a:rPr lang="zh-CN" altLang="en-US" dirty="0" smtClean="0"/>
                        <a:t>与我司合 作      前</a:t>
                      </a:r>
                      <a:endParaRPr lang="zh-CN" altLang="en-US" dirty="0"/>
                    </a:p>
                  </a:txBody>
                  <a:tcPr/>
                </a:tc>
                <a:tc>
                  <a:txBody>
                    <a:bodyPr/>
                    <a:lstStyle/>
                    <a:p>
                      <a:r>
                        <a:rPr lang="zh-CN" altLang="en-US" dirty="0" smtClean="0"/>
                        <a:t>众多合作客户之一</a:t>
                      </a:r>
                      <a:endParaRPr lang="en-US" altLang="zh-CN" dirty="0" smtClean="0"/>
                    </a:p>
                    <a:p>
                      <a:endParaRPr lang="zh-CN" altLang="en-US" dirty="0"/>
                    </a:p>
                  </a:txBody>
                  <a:tcPr/>
                </a:tc>
                <a:tc>
                  <a:txBody>
                    <a:bodyPr/>
                    <a:lstStyle/>
                    <a:p>
                      <a:r>
                        <a:rPr lang="zh-CN" altLang="en-US" dirty="0" smtClean="0"/>
                        <a:t>掌控的门店数量少、被动销售</a:t>
                      </a:r>
                      <a:endParaRPr lang="zh-CN" altLang="en-US" dirty="0"/>
                    </a:p>
                  </a:txBody>
                  <a:tcPr/>
                </a:tc>
                <a:tc>
                  <a:txBody>
                    <a:bodyPr/>
                    <a:lstStyle/>
                    <a:p>
                      <a:r>
                        <a:rPr lang="zh-CN" altLang="en-US" dirty="0" smtClean="0"/>
                        <a:t>资金一月周转一次</a:t>
                      </a:r>
                      <a:endParaRPr lang="zh-CN" altLang="en-US" dirty="0"/>
                    </a:p>
                  </a:txBody>
                  <a:tcPr/>
                </a:tc>
                <a:tc>
                  <a:txBody>
                    <a:bodyPr/>
                    <a:lstStyle/>
                    <a:p>
                      <a:r>
                        <a:rPr lang="zh-CN" altLang="en-US" dirty="0" smtClean="0"/>
                        <a:t>无销售返利</a:t>
                      </a:r>
                      <a:endParaRPr lang="en-US" altLang="zh-CN" dirty="0" smtClean="0"/>
                    </a:p>
                    <a:p>
                      <a:r>
                        <a:rPr lang="en-US" altLang="zh-CN" dirty="0" smtClean="0"/>
                        <a:t>…………..</a:t>
                      </a:r>
                      <a:endParaRPr lang="zh-CN" altLang="en-US" dirty="0"/>
                    </a:p>
                  </a:txBody>
                  <a:tcPr/>
                </a:tc>
              </a:tr>
              <a:tr h="1078483">
                <a:tc>
                  <a:txBody>
                    <a:bodyPr/>
                    <a:lstStyle/>
                    <a:p>
                      <a:r>
                        <a:rPr lang="zh-CN" altLang="en-US" dirty="0" smtClean="0"/>
                        <a:t>与我司合作       后</a:t>
                      </a:r>
                      <a:endParaRPr lang="zh-CN" altLang="en-US" dirty="0"/>
                    </a:p>
                  </a:txBody>
                  <a:tcPr/>
                </a:tc>
                <a:tc>
                  <a:txBody>
                    <a:bodyPr/>
                    <a:lstStyle/>
                    <a:p>
                      <a:r>
                        <a:rPr lang="zh-CN" altLang="en-US" dirty="0" smtClean="0"/>
                        <a:t>区域独家经销</a:t>
                      </a:r>
                      <a:endParaRPr lang="en-US" altLang="zh-CN" dirty="0" smtClean="0"/>
                    </a:p>
                    <a:p>
                      <a:endParaRPr lang="zh-CN" altLang="en-US" dirty="0"/>
                    </a:p>
                  </a:txBody>
                  <a:tcPr/>
                </a:tc>
                <a:tc>
                  <a:txBody>
                    <a:bodyPr/>
                    <a:lstStyle/>
                    <a:p>
                      <a:r>
                        <a:rPr lang="zh-CN" altLang="en-US" dirty="0" smtClean="0"/>
                        <a:t>帮助其开发门店</a:t>
                      </a:r>
                      <a:endParaRPr lang="en-US" altLang="zh-CN" dirty="0" smtClean="0"/>
                    </a:p>
                    <a:p>
                      <a:r>
                        <a:rPr lang="en-US" altLang="zh-CN" dirty="0" smtClean="0"/>
                        <a:t> </a:t>
                      </a:r>
                      <a:r>
                        <a:rPr lang="zh-CN" altLang="en-US" dirty="0" smtClean="0"/>
                        <a:t>主动销售</a:t>
                      </a:r>
                      <a:endParaRPr lang="zh-CN" altLang="en-US" dirty="0"/>
                    </a:p>
                  </a:txBody>
                  <a:tcPr/>
                </a:tc>
                <a:tc>
                  <a:txBody>
                    <a:bodyPr/>
                    <a:lstStyle/>
                    <a:p>
                      <a:r>
                        <a:rPr lang="zh-CN" altLang="en-US" dirty="0" smtClean="0"/>
                        <a:t>尽管加大人力等方面投入，资金一月可周转</a:t>
                      </a:r>
                      <a:r>
                        <a:rPr lang="en-US" altLang="zh-CN" dirty="0" smtClean="0"/>
                        <a:t>2</a:t>
                      </a:r>
                      <a:r>
                        <a:rPr lang="zh-CN" altLang="en-US" dirty="0" smtClean="0"/>
                        <a:t>次以上</a:t>
                      </a:r>
                      <a:endParaRPr lang="zh-CN" altLang="en-US" dirty="0"/>
                    </a:p>
                  </a:txBody>
                  <a:tcPr/>
                </a:tc>
                <a:tc>
                  <a:txBody>
                    <a:bodyPr/>
                    <a:lstStyle/>
                    <a:p>
                      <a:r>
                        <a:rPr lang="zh-CN" altLang="en-US" dirty="0" smtClean="0"/>
                        <a:t>有销售返利</a:t>
                      </a:r>
                      <a:endParaRPr lang="en-US" altLang="zh-CN" dirty="0" smtClean="0"/>
                    </a:p>
                    <a:p>
                      <a:r>
                        <a:rPr lang="en-US" altLang="zh-CN" dirty="0" smtClean="0"/>
                        <a:t>……………</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内容占位符 2"/>
          <p:cNvSpPr>
            <a:spLocks noGrp="1"/>
          </p:cNvSpPr>
          <p:nvPr>
            <p:ph idx="1"/>
          </p:nvPr>
        </p:nvSpPr>
        <p:spPr>
          <a:xfrm>
            <a:off x="357188" y="1000125"/>
            <a:ext cx="8413750" cy="5500688"/>
          </a:xfrm>
        </p:spPr>
        <p:txBody>
          <a:bodyPr/>
          <a:lstStyle/>
          <a:p>
            <a:pPr>
              <a:buFontTx/>
              <a:buNone/>
            </a:pPr>
            <a:r>
              <a:rPr lang="en-US" altLang="zh-CN" smtClean="0">
                <a:latin typeface="宋体" charset="-122"/>
                <a:ea typeface="宋体" charset="-122"/>
              </a:rPr>
              <a:t>7</a:t>
            </a:r>
            <a:r>
              <a:rPr lang="zh-CN" altLang="en-US" smtClean="0">
                <a:latin typeface="宋体" charset="-122"/>
                <a:ea typeface="宋体" charset="-122"/>
              </a:rPr>
              <a:t>、获得并确认拜访结果</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业务员和经销商就本次拜访做出的最后决定</a:t>
            </a:r>
            <a:r>
              <a:rPr lang="en-US" altLang="zh-CN" smtClean="0">
                <a:latin typeface="宋体" charset="-122"/>
                <a:ea typeface="宋体" charset="-122"/>
              </a:rPr>
              <a:t>------</a:t>
            </a:r>
            <a:r>
              <a:rPr lang="zh-CN" altLang="en-US" smtClean="0">
                <a:latin typeface="宋体" charset="-122"/>
                <a:ea typeface="宋体" charset="-122"/>
              </a:rPr>
              <a:t>签订合同。</a:t>
            </a:r>
            <a:endParaRPr lang="en-US" altLang="zh-CN" smtClean="0">
              <a:latin typeface="宋体" charset="-122"/>
              <a:ea typeface="宋体" charset="-122"/>
            </a:endParaRPr>
          </a:p>
          <a:p>
            <a:pPr>
              <a:buFontTx/>
              <a:buNone/>
            </a:pPr>
            <a:r>
              <a:rPr lang="zh-CN" altLang="en-US" smtClean="0">
                <a:latin typeface="宋体" charset="-122"/>
                <a:ea typeface="宋体" charset="-122"/>
              </a:rPr>
              <a:t>      业务员对经销商经过产品介绍、利益说服等一系列的沟通后，客户可能还不能下定合作决心。这时业务员应该明白合作不成功是最平常的事。</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zh-CN" altLang="en-US" smtClean="0">
                <a:latin typeface="宋体" charset="-122"/>
                <a:ea typeface="宋体" charset="-122"/>
              </a:rPr>
              <a:t>      客户认可，双方达成一致，即可签订销售合同。</a:t>
            </a:r>
            <a:r>
              <a:rPr lang="zh-CN" altLang="en-US" smtClean="0">
                <a:solidFill>
                  <a:srgbClr val="FF0000"/>
                </a:solidFill>
                <a:latin typeface="宋体" charset="-122"/>
                <a:ea typeface="宋体" charset="-122"/>
              </a:rPr>
              <a:t>详细见合同范本</a:t>
            </a:r>
            <a:endParaRPr lang="en-US" altLang="zh-CN" smtClean="0">
              <a:solidFill>
                <a:srgbClr val="FF0000"/>
              </a:solidFill>
              <a:latin typeface="宋体" charset="-122"/>
              <a:ea typeface="宋体" charset="-122"/>
            </a:endParaRPr>
          </a:p>
          <a:p>
            <a:pPr>
              <a:buFontTx/>
              <a:buNone/>
            </a:pPr>
            <a:endParaRPr lang="zh-CN"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p:cNvSpPr>
          <p:nvPr>
            <p:ph type="title"/>
          </p:nvPr>
        </p:nvSpPr>
        <p:spPr/>
        <p:txBody>
          <a:bodyPr/>
          <a:lstStyle/>
          <a:p>
            <a:r>
              <a:rPr lang="zh-CN" altLang="en-US" b="1" smtClean="0">
                <a:latin typeface="宋体" charset="-122"/>
                <a:ea typeface="宋体" charset="-122"/>
              </a:rPr>
              <a:t>对经销商的维护与管理的五条原则</a:t>
            </a:r>
          </a:p>
        </p:txBody>
      </p:sp>
      <p:sp>
        <p:nvSpPr>
          <p:cNvPr id="3" name="内容占位符 2"/>
          <p:cNvSpPr>
            <a:spLocks noGrp="1"/>
          </p:cNvSpPr>
          <p:nvPr>
            <p:ph idx="1"/>
          </p:nvPr>
        </p:nvSpPr>
        <p:spPr>
          <a:xfrm>
            <a:off x="365125" y="1908175"/>
            <a:ext cx="8413750" cy="4592638"/>
          </a:xfrm>
        </p:spPr>
        <p:txBody>
          <a:bodyPr/>
          <a:lstStyle/>
          <a:p>
            <a:pPr marL="457200" indent="-457200" defTabSz="883567" eaLnBrk="0" hangingPunct="0">
              <a:lnSpc>
                <a:spcPct val="160000"/>
              </a:lnSpc>
              <a:buFontTx/>
              <a:buNone/>
              <a:defRPr/>
            </a:pPr>
            <a:r>
              <a:rPr lang="en-US" altLang="zh-CN" dirty="0" smtClean="0">
                <a:solidFill>
                  <a:srgbClr val="000000"/>
                </a:solidFill>
                <a:latin typeface="宋体" pitchFamily="2" charset="-122"/>
                <a:ea typeface="宋体" pitchFamily="2" charset="-122"/>
              </a:rPr>
              <a:t>1</a:t>
            </a:r>
            <a:r>
              <a:rPr lang="zh-CN" altLang="en-US" dirty="0" smtClean="0">
                <a:solidFill>
                  <a:srgbClr val="000000"/>
                </a:solidFill>
                <a:latin typeface="宋体" pitchFamily="2" charset="-122"/>
                <a:ea typeface="宋体" pitchFamily="2" charset="-122"/>
              </a:rPr>
              <a:t>、建立“合作伙伴关系”及相互信任。</a:t>
            </a:r>
          </a:p>
          <a:p>
            <a:pPr marL="914400" lvl="1" indent="-457200" defTabSz="883567" eaLnBrk="0" hangingPunct="0">
              <a:lnSpc>
                <a:spcPct val="160000"/>
              </a:lnSpc>
              <a:buFont typeface="Wingdings" pitchFamily="2" charset="2"/>
              <a:buNone/>
              <a:defRPr/>
            </a:pPr>
            <a:r>
              <a:rPr lang="zh-CN" altLang="en-US" dirty="0" smtClean="0">
                <a:solidFill>
                  <a:srgbClr val="000000"/>
                </a:solidFill>
                <a:latin typeface="宋体" pitchFamily="2" charset="-122"/>
                <a:ea typeface="宋体" pitchFamily="2" charset="-122"/>
              </a:rPr>
              <a:t>  </a:t>
            </a:r>
            <a:r>
              <a:rPr lang="en-US" altLang="zh-CN" dirty="0" smtClean="0">
                <a:solidFill>
                  <a:srgbClr val="000000"/>
                </a:solidFill>
                <a:latin typeface="宋体" pitchFamily="2" charset="-122"/>
                <a:ea typeface="宋体" pitchFamily="2" charset="-122"/>
              </a:rPr>
              <a:t>— </a:t>
            </a:r>
            <a:r>
              <a:rPr lang="zh-CN" altLang="en-US" dirty="0" smtClean="0">
                <a:solidFill>
                  <a:srgbClr val="000000"/>
                </a:solidFill>
                <a:latin typeface="宋体" pitchFamily="2" charset="-122"/>
                <a:ea typeface="宋体" pitchFamily="2" charset="-122"/>
              </a:rPr>
              <a:t>辅助经销商的活动；不要采取会导致冲突的方式进行竞争。</a:t>
            </a:r>
          </a:p>
          <a:p>
            <a:pPr marL="457200" indent="-457200" defTabSz="883567" eaLnBrk="0" hangingPunct="0">
              <a:lnSpc>
                <a:spcPct val="160000"/>
              </a:lnSpc>
              <a:buFontTx/>
              <a:buNone/>
              <a:defRPr/>
            </a:pPr>
            <a:r>
              <a:rPr lang="en-US" altLang="zh-CN" dirty="0" smtClean="0">
                <a:solidFill>
                  <a:srgbClr val="000000"/>
                </a:solidFill>
                <a:latin typeface="宋体" pitchFamily="2" charset="-122"/>
                <a:ea typeface="宋体" pitchFamily="2" charset="-122"/>
              </a:rPr>
              <a:t>2</a:t>
            </a:r>
            <a:r>
              <a:rPr lang="zh-CN" altLang="en-US" dirty="0" smtClean="0">
                <a:solidFill>
                  <a:srgbClr val="000000"/>
                </a:solidFill>
                <a:latin typeface="宋体" pitchFamily="2" charset="-122"/>
                <a:ea typeface="宋体" pitchFamily="2" charset="-122"/>
              </a:rPr>
              <a:t>、了解经销商的经营业务。</a:t>
            </a:r>
          </a:p>
          <a:p>
            <a:pPr marL="457200" indent="-457200" defTabSz="883567" eaLnBrk="0" hangingPunct="0">
              <a:lnSpc>
                <a:spcPct val="160000"/>
              </a:lnSpc>
              <a:buFontTx/>
              <a:buNone/>
              <a:defRPr/>
            </a:pPr>
            <a:r>
              <a:rPr lang="en-US" altLang="zh-CN" dirty="0" smtClean="0">
                <a:solidFill>
                  <a:srgbClr val="000000"/>
                </a:solidFill>
                <a:latin typeface="宋体" pitchFamily="2" charset="-122"/>
                <a:ea typeface="宋体" pitchFamily="2" charset="-122"/>
              </a:rPr>
              <a:t>3</a:t>
            </a:r>
            <a:r>
              <a:rPr lang="zh-CN" altLang="en-US" dirty="0" smtClean="0">
                <a:solidFill>
                  <a:srgbClr val="000000"/>
                </a:solidFill>
                <a:latin typeface="宋体" pitchFamily="2" charset="-122"/>
                <a:ea typeface="宋体" pitchFamily="2" charset="-122"/>
              </a:rPr>
              <a:t>、限定销售区域及责任。</a:t>
            </a:r>
          </a:p>
          <a:p>
            <a:pPr marL="457200" indent="-457200" defTabSz="883567" eaLnBrk="0" hangingPunct="0">
              <a:lnSpc>
                <a:spcPct val="160000"/>
              </a:lnSpc>
              <a:buFontTx/>
              <a:buNone/>
              <a:defRPr/>
            </a:pPr>
            <a:r>
              <a:rPr lang="en-US" altLang="zh-CN" dirty="0" smtClean="0">
                <a:solidFill>
                  <a:srgbClr val="000000"/>
                </a:solidFill>
                <a:latin typeface="宋体" pitchFamily="2" charset="-122"/>
                <a:ea typeface="宋体" pitchFamily="2" charset="-122"/>
              </a:rPr>
              <a:t>4</a:t>
            </a:r>
            <a:r>
              <a:rPr lang="zh-CN" altLang="en-US" dirty="0" smtClean="0">
                <a:solidFill>
                  <a:srgbClr val="000000"/>
                </a:solidFill>
                <a:latin typeface="宋体" pitchFamily="2" charset="-122"/>
                <a:ea typeface="宋体" pitchFamily="2" charset="-122"/>
              </a:rPr>
              <a:t>、通过为经销商的业务增加价值，激励经销商推销我们的产品。</a:t>
            </a:r>
          </a:p>
          <a:p>
            <a:pPr marL="457200" indent="-457200" defTabSz="883567" eaLnBrk="0" hangingPunct="0">
              <a:lnSpc>
                <a:spcPct val="160000"/>
              </a:lnSpc>
              <a:buFontTx/>
              <a:buNone/>
              <a:defRPr/>
            </a:pPr>
            <a:r>
              <a:rPr lang="en-US" altLang="zh-CN" dirty="0" smtClean="0">
                <a:solidFill>
                  <a:srgbClr val="000000"/>
                </a:solidFill>
                <a:latin typeface="宋体" pitchFamily="2" charset="-122"/>
                <a:ea typeface="宋体" pitchFamily="2" charset="-122"/>
              </a:rPr>
              <a:t>5</a:t>
            </a:r>
            <a:r>
              <a:rPr lang="zh-CN" altLang="en-US" dirty="0" smtClean="0">
                <a:solidFill>
                  <a:srgbClr val="000000"/>
                </a:solidFill>
                <a:latin typeface="宋体" pitchFamily="2" charset="-122"/>
                <a:ea typeface="宋体" pitchFamily="2" charset="-122"/>
              </a:rPr>
              <a:t>、重点在经销商如何能利用它的资源来支持我们。</a:t>
            </a:r>
          </a:p>
          <a:p>
            <a:pPr marL="914400" lvl="1" indent="-457200" defTabSz="883567" eaLnBrk="0" hangingPunct="0">
              <a:lnSpc>
                <a:spcPct val="160000"/>
              </a:lnSpc>
              <a:buFont typeface="Wingdings" pitchFamily="2" charset="2"/>
              <a:buNone/>
              <a:defRPr/>
            </a:pPr>
            <a:r>
              <a:rPr lang="zh-CN" altLang="en-US" dirty="0" smtClean="0">
                <a:solidFill>
                  <a:srgbClr val="000000"/>
                </a:solidFill>
                <a:latin typeface="宋体" pitchFamily="2" charset="-122"/>
                <a:ea typeface="宋体" pitchFamily="2" charset="-122"/>
              </a:rPr>
              <a:t>  </a:t>
            </a:r>
            <a:r>
              <a:rPr lang="en-US" altLang="zh-CN" dirty="0" smtClean="0">
                <a:solidFill>
                  <a:srgbClr val="000000"/>
                </a:solidFill>
                <a:latin typeface="宋体" pitchFamily="2" charset="-122"/>
                <a:ea typeface="宋体" pitchFamily="2" charset="-122"/>
              </a:rPr>
              <a:t>— </a:t>
            </a:r>
            <a:r>
              <a:rPr lang="zh-CN" altLang="en-US" dirty="0" smtClean="0">
                <a:solidFill>
                  <a:srgbClr val="000000"/>
                </a:solidFill>
                <a:latin typeface="宋体" pitchFamily="2" charset="-122"/>
                <a:ea typeface="宋体" pitchFamily="2" charset="-122"/>
              </a:rPr>
              <a:t>利用我们的资源来支持他们不足的地方。</a:t>
            </a:r>
          </a:p>
          <a:p>
            <a:pPr marL="367341" indent="-207326" defTabSz="883567">
              <a:buFontTx/>
              <a:buNone/>
              <a:defRPr/>
            </a:pP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zh-CN" altLang="en-US" b="1" smtClean="0">
                <a:latin typeface="宋体" charset="-122"/>
                <a:ea typeface="宋体" charset="-122"/>
              </a:rPr>
              <a:t>四、如何维护区域经销商</a:t>
            </a:r>
          </a:p>
        </p:txBody>
      </p:sp>
      <p:sp>
        <p:nvSpPr>
          <p:cNvPr id="38914" name="内容占位符 2"/>
          <p:cNvSpPr>
            <a:spLocks noGrp="1"/>
          </p:cNvSpPr>
          <p:nvPr>
            <p:ph idx="1"/>
          </p:nvPr>
        </p:nvSpPr>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、加强经销商巡访</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       </a:t>
            </a:r>
          </a:p>
          <a:p>
            <a:pPr>
              <a:buFontTx/>
              <a:buNone/>
            </a:pPr>
            <a:r>
              <a:rPr lang="en-US" altLang="zh-CN" smtClean="0">
                <a:latin typeface="宋体" charset="-122"/>
                <a:ea typeface="宋体" charset="-122"/>
              </a:rPr>
              <a:t>2</a:t>
            </a:r>
            <a:r>
              <a:rPr lang="zh-CN" altLang="en-US" smtClean="0">
                <a:latin typeface="宋体" charset="-122"/>
                <a:ea typeface="宋体" charset="-122"/>
              </a:rPr>
              <a:t>、经销商员工培训</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、市场信息的沟通</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标题 1"/>
          <p:cNvSpPr>
            <a:spLocks noGrp="1"/>
          </p:cNvSpPr>
          <p:nvPr>
            <p:ph type="title"/>
          </p:nvPr>
        </p:nvSpPr>
        <p:spPr/>
        <p:txBody>
          <a:bodyPr/>
          <a:lstStyle/>
          <a:p>
            <a:r>
              <a:rPr lang="zh-CN" altLang="en-US" b="1" smtClean="0">
                <a:latin typeface="宋体" charset="-122"/>
                <a:ea typeface="宋体" charset="-122"/>
              </a:rPr>
              <a:t>加强经销商的巡访</a:t>
            </a:r>
          </a:p>
        </p:txBody>
      </p:sp>
      <p:sp>
        <p:nvSpPr>
          <p:cNvPr id="39938" name="内容占位符 2"/>
          <p:cNvSpPr>
            <a:spLocks noGrp="1"/>
          </p:cNvSpPr>
          <p:nvPr>
            <p:ph idx="1"/>
          </p:nvPr>
        </p:nvSpPr>
        <p:spPr>
          <a:xfrm>
            <a:off x="365125" y="1908175"/>
            <a:ext cx="8413750" cy="4735513"/>
          </a:xfrm>
        </p:spPr>
        <p:txBody>
          <a:bodyPr/>
          <a:lstStyle/>
          <a:p>
            <a:pPr marL="342900" indent="-342900">
              <a:lnSpc>
                <a:spcPct val="190000"/>
              </a:lnSpc>
              <a:spcBef>
                <a:spcPct val="20000"/>
              </a:spcBef>
              <a:buFontTx/>
              <a:buNone/>
            </a:pPr>
            <a:r>
              <a:rPr lang="zh-CN" altLang="en-US" dirty="0" smtClean="0">
                <a:latin typeface="宋体" charset="-122"/>
                <a:ea typeface="宋体" charset="-122"/>
              </a:rPr>
              <a:t>       业务员通过经常性的巡访，可以及时了解经销商的产品销售状况、库存状况、终端门店开发状况等方面的信息。在每次巡访中，业务员应与经销商加强各层次的了解，可以与经销商探讨员工管理、兴趣爱好、时下热点等方面，加强相互间的关系，提高经销商的忠诚度。</a:t>
            </a:r>
            <a:r>
              <a:rPr lang="en-US" altLang="zh-CN" dirty="0" smtClean="0">
                <a:latin typeface="宋体" charset="-122"/>
                <a:ea typeface="宋体" charset="-122"/>
              </a:rPr>
              <a:t>      </a:t>
            </a:r>
          </a:p>
          <a:p>
            <a:pPr marL="342900" indent="-342900">
              <a:lnSpc>
                <a:spcPct val="190000"/>
              </a:lnSpc>
              <a:spcBef>
                <a:spcPct val="20000"/>
              </a:spcBef>
              <a:buFontTx/>
              <a:buNone/>
            </a:pPr>
            <a:r>
              <a:rPr lang="en-US" altLang="zh-CN" dirty="0" smtClean="0">
                <a:latin typeface="宋体" charset="-122"/>
                <a:ea typeface="宋体" charset="-122"/>
              </a:rPr>
              <a:t>       </a:t>
            </a:r>
            <a:r>
              <a:rPr lang="zh-CN" altLang="en-US" dirty="0" smtClean="0">
                <a:latin typeface="宋体" charset="-122"/>
                <a:ea typeface="宋体" charset="-122"/>
              </a:rPr>
              <a:t>业务员应该每月填写经销商巡访计划表，定期与经销商会面多次，建立良好的厂商关系，服务于销售业绩。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2286000" y="1285875"/>
          <a:ext cx="4429125" cy="5278438"/>
        </p:xfrm>
        <a:graphic>
          <a:graphicData uri="http://schemas.openxmlformats.org/drawingml/2006/table">
            <a:tbl>
              <a:tblPr/>
              <a:tblGrid>
                <a:gridCol w="558800"/>
                <a:gridCol w="109538"/>
                <a:gridCol w="107950"/>
                <a:gridCol w="109537"/>
                <a:gridCol w="823913"/>
                <a:gridCol w="1579562"/>
                <a:gridCol w="1139825"/>
              </a:tblGrid>
              <a:tr h="295275">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负责人</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负责区域</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295275">
                <a:tc gridSpan="7">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巡访计划安排</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84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序号</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访问日期</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访问对象</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巡访内容</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预达目标</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6138">
                <a:tc gridSpan="3">
                  <a:txBody>
                    <a:bodyPr/>
                    <a:lstStyle/>
                    <a:p>
                      <a:pPr marL="0" marR="0" lvl="0" indent="0"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经理意见</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gridSpan="4">
                  <a:txBody>
                    <a:bodyPr/>
                    <a:lstStyle/>
                    <a:p>
                      <a:pPr marL="0" marR="0" lvl="0" indent="0"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p>
                      <a:pPr marL="0" marR="0" lvl="0" indent="0" algn="just" defTabSz="914400" rtl="0" eaLnBrk="1" fontAlgn="base" latinLnBrk="0" hangingPunct="1">
                        <a:lnSpc>
                          <a:spcPts val="1800"/>
                        </a:lnSpc>
                        <a:spcBef>
                          <a:spcPct val="0"/>
                        </a:spcBef>
                        <a:spcAft>
                          <a:spcPts val="600"/>
                        </a:spcAft>
                        <a:buClrTx/>
                        <a:buSzTx/>
                        <a:buFontTx/>
                        <a:buNone/>
                        <a:tabLst/>
                      </a:pPr>
                      <a:r>
                        <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rPr>
                        <a:t>                               </a:t>
                      </a: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经理：</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5848" marR="5584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41042" name="TextBox 4"/>
          <p:cNvSpPr txBox="1">
            <a:spLocks noChangeArrowheads="1"/>
          </p:cNvSpPr>
          <p:nvPr/>
        </p:nvSpPr>
        <p:spPr bwMode="auto">
          <a:xfrm>
            <a:off x="2928938" y="857250"/>
            <a:ext cx="2428875" cy="369888"/>
          </a:xfrm>
          <a:prstGeom prst="rect">
            <a:avLst/>
          </a:prstGeom>
          <a:noFill/>
          <a:ln w="9525">
            <a:noFill/>
            <a:miter lim="800000"/>
            <a:headEnd/>
            <a:tailEnd/>
          </a:ln>
        </p:spPr>
        <p:txBody>
          <a:bodyPr>
            <a:spAutoFit/>
          </a:bodyPr>
          <a:lstStyle/>
          <a:p>
            <a:r>
              <a:rPr lang="zh-CN" altLang="en-US">
                <a:latin typeface="宋体" charset="-122"/>
              </a:rPr>
              <a:t>经销商巡访表</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p:txBody>
          <a:bodyPr/>
          <a:lstStyle/>
          <a:p>
            <a:r>
              <a:rPr lang="zh-CN" altLang="en-US" b="1" smtClean="0">
                <a:latin typeface="宋体" charset="-122"/>
                <a:ea typeface="宋体" charset="-122"/>
              </a:rPr>
              <a:t>经销员工培训</a:t>
            </a:r>
          </a:p>
        </p:txBody>
      </p:sp>
      <p:sp>
        <p:nvSpPr>
          <p:cNvPr id="3" name="内容占位符 2"/>
          <p:cNvSpPr>
            <a:spLocks noGrp="1"/>
          </p:cNvSpPr>
          <p:nvPr>
            <p:ph idx="1"/>
          </p:nvPr>
        </p:nvSpPr>
        <p:spPr/>
        <p:txBody>
          <a:bodyPr/>
          <a:lstStyle/>
          <a:p>
            <a:pPr marL="385763" indent="-385763" defTabSz="883567">
              <a:lnSpc>
                <a:spcPct val="170000"/>
              </a:lnSpc>
              <a:spcBef>
                <a:spcPct val="50000"/>
              </a:spcBef>
              <a:buFontTx/>
              <a:buNone/>
              <a:defRPr/>
            </a:pPr>
            <a:r>
              <a:rPr lang="en-US" altLang="zh-CN" dirty="0" smtClean="0">
                <a:latin typeface="宋体" pitchFamily="2" charset="-122"/>
                <a:ea typeface="宋体" pitchFamily="2" charset="-122"/>
              </a:rPr>
              <a:t>1</a:t>
            </a:r>
            <a:r>
              <a:rPr lang="zh-CN" altLang="en-US" dirty="0" smtClean="0">
                <a:latin typeface="宋体" pitchFamily="2" charset="-122"/>
                <a:ea typeface="宋体" pitchFamily="2" charset="-122"/>
              </a:rPr>
              <a:t>、成为公司产品基本知识的“专家”，了解公司不同品种、不同包装产品的特性，并向经销商的业务人员进行灌输。</a:t>
            </a:r>
          </a:p>
          <a:p>
            <a:pPr marL="385763" indent="-385763" defTabSz="883567">
              <a:lnSpc>
                <a:spcPct val="170000"/>
              </a:lnSpc>
              <a:spcBef>
                <a:spcPct val="50000"/>
              </a:spcBef>
              <a:buFontTx/>
              <a:buNone/>
              <a:defRPr/>
            </a:pPr>
            <a:r>
              <a:rPr lang="en-US" altLang="zh-CN" dirty="0" smtClean="0">
                <a:latin typeface="宋体" pitchFamily="2" charset="-122"/>
                <a:ea typeface="宋体" pitchFamily="2" charset="-122"/>
              </a:rPr>
              <a:t>2</a:t>
            </a:r>
            <a:r>
              <a:rPr lang="zh-CN" altLang="en-US" dirty="0" smtClean="0">
                <a:latin typeface="宋体" pitchFamily="2" charset="-122"/>
                <a:ea typeface="宋体" pitchFamily="2" charset="-122"/>
              </a:rPr>
              <a:t>、明确公司对产品的陈列标准，掌握公司产品在不同店头的陈列要求，向经销商阐述上述要求和标准以及通过陈列对产品销售所带来的好处。</a:t>
            </a:r>
          </a:p>
          <a:p>
            <a:pPr marL="385763" indent="-385763" defTabSz="883567">
              <a:lnSpc>
                <a:spcPct val="170000"/>
              </a:lnSpc>
              <a:spcBef>
                <a:spcPct val="50000"/>
              </a:spcBef>
              <a:buFontTx/>
              <a:buNone/>
              <a:defRPr/>
            </a:pPr>
            <a:r>
              <a:rPr lang="en-US" altLang="zh-CN" dirty="0" smtClean="0">
                <a:latin typeface="宋体" pitchFamily="2" charset="-122"/>
                <a:ea typeface="宋体" pitchFamily="2" charset="-122"/>
              </a:rPr>
              <a:t>3</a:t>
            </a:r>
            <a:r>
              <a:rPr lang="zh-CN" altLang="en-US" dirty="0" smtClean="0">
                <a:latin typeface="宋体" pitchFamily="2" charset="-122"/>
                <a:ea typeface="宋体" pitchFamily="2" charset="-122"/>
              </a:rPr>
              <a:t>、系统地、及时地向经销商介绍公司的新产品，以期形成销售的新的增长点。</a:t>
            </a:r>
          </a:p>
          <a:p>
            <a:pPr marL="367341" indent="-207326" defTabSz="883567">
              <a:buFontTx/>
              <a:buNone/>
              <a:defRPr/>
            </a:pP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title"/>
          </p:nvPr>
        </p:nvSpPr>
        <p:spPr/>
        <p:txBody>
          <a:bodyPr/>
          <a:lstStyle/>
          <a:p>
            <a:r>
              <a:rPr lang="zh-CN" altLang="en-US" smtClean="0"/>
              <a:t>市场信息沟通</a:t>
            </a:r>
          </a:p>
        </p:txBody>
      </p:sp>
      <p:sp>
        <p:nvSpPr>
          <p:cNvPr id="3" name="内容占位符 2"/>
          <p:cNvSpPr>
            <a:spLocks noGrp="1"/>
          </p:cNvSpPr>
          <p:nvPr>
            <p:ph idx="1"/>
          </p:nvPr>
        </p:nvSpPr>
        <p:spPr>
          <a:xfrm>
            <a:off x="365125" y="1908175"/>
            <a:ext cx="8413750" cy="4735513"/>
          </a:xfrm>
        </p:spPr>
        <p:txBody>
          <a:bodyPr/>
          <a:lstStyle/>
          <a:p>
            <a:pPr marL="385763" indent="-385763" defTabSz="883567">
              <a:lnSpc>
                <a:spcPct val="200000"/>
              </a:lnSpc>
              <a:spcBef>
                <a:spcPct val="50000"/>
              </a:spcBef>
              <a:buFontTx/>
              <a:buNone/>
              <a:defRPr/>
            </a:pPr>
            <a:r>
              <a:rPr lang="en-US" altLang="zh-CN" dirty="0" smtClean="0">
                <a:latin typeface="宋体" pitchFamily="2" charset="-122"/>
                <a:ea typeface="宋体" pitchFamily="2" charset="-122"/>
              </a:rPr>
              <a:t>1</a:t>
            </a:r>
            <a:r>
              <a:rPr lang="zh-CN" altLang="en-US" dirty="0" smtClean="0">
                <a:latin typeface="宋体" pitchFamily="2" charset="-122"/>
                <a:ea typeface="宋体" pitchFamily="2" charset="-122"/>
              </a:rPr>
              <a:t>、及时收集区域内的各种市场信息，经过筛选后及时向经销商提供有助于满足其业务开展需求的信息。</a:t>
            </a:r>
          </a:p>
          <a:p>
            <a:pPr marL="385763" indent="-385763" defTabSz="883567">
              <a:lnSpc>
                <a:spcPct val="200000"/>
              </a:lnSpc>
              <a:spcBef>
                <a:spcPct val="50000"/>
              </a:spcBef>
              <a:buFontTx/>
              <a:buNone/>
              <a:defRPr/>
            </a:pPr>
            <a:r>
              <a:rPr lang="en-US" altLang="zh-CN" dirty="0" smtClean="0">
                <a:latin typeface="宋体" pitchFamily="2" charset="-122"/>
                <a:ea typeface="宋体" pitchFamily="2" charset="-122"/>
              </a:rPr>
              <a:t>2</a:t>
            </a:r>
            <a:r>
              <a:rPr lang="zh-CN" altLang="en-US" dirty="0" smtClean="0">
                <a:latin typeface="宋体" pitchFamily="2" charset="-122"/>
                <a:ea typeface="宋体" pitchFamily="2" charset="-122"/>
              </a:rPr>
              <a:t>、与经销商共同讨论所得到的信息是否能帮助经销商分析产品的某些销售表现，找出销售不佳的原因。</a:t>
            </a:r>
            <a:endParaRPr lang="en-US" altLang="zh-CN" dirty="0" smtClean="0">
              <a:latin typeface="宋体" pitchFamily="2" charset="-122"/>
              <a:ea typeface="宋体" pitchFamily="2" charset="-122"/>
            </a:endParaRPr>
          </a:p>
          <a:p>
            <a:pPr marL="385763" indent="-385763" defTabSz="883567">
              <a:lnSpc>
                <a:spcPct val="200000"/>
              </a:lnSpc>
              <a:spcBef>
                <a:spcPct val="50000"/>
              </a:spcBef>
              <a:buFontTx/>
              <a:buNone/>
              <a:defRPr/>
            </a:pPr>
            <a:r>
              <a:rPr lang="en-US" altLang="zh-CN" dirty="0" smtClean="0">
                <a:latin typeface="宋体" pitchFamily="2" charset="-122"/>
                <a:ea typeface="宋体" pitchFamily="2" charset="-122"/>
              </a:rPr>
              <a:t>3</a:t>
            </a:r>
            <a:r>
              <a:rPr lang="zh-CN" altLang="en-US" dirty="0" smtClean="0">
                <a:latin typeface="宋体" pitchFamily="2" charset="-122"/>
                <a:ea typeface="宋体" pitchFamily="2" charset="-122"/>
              </a:rPr>
              <a:t>、要求经销商提供其经营竞品的价格以及库存、销售状况等方面的信息，为公司制定新的价格、促销政策提供指导。</a:t>
            </a:r>
          </a:p>
          <a:p>
            <a:pPr marL="367341" indent="-207326" defTabSz="883567">
              <a:buFontTx/>
              <a:buNone/>
              <a:defRPr/>
            </a:pP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r>
              <a:rPr lang="zh-CN" altLang="en-US" b="1" smtClean="0">
                <a:latin typeface="宋体" charset="-122"/>
                <a:ea typeface="宋体" charset="-122"/>
              </a:rPr>
              <a:t>一、区域市场分析</a:t>
            </a:r>
          </a:p>
        </p:txBody>
      </p:sp>
      <p:sp>
        <p:nvSpPr>
          <p:cNvPr id="16386" name="内容占位符 2"/>
          <p:cNvSpPr>
            <a:spLocks noGrp="1"/>
          </p:cNvSpPr>
          <p:nvPr>
            <p:ph idx="1"/>
          </p:nvPr>
        </p:nvSpPr>
        <p:spPr>
          <a:xfrm>
            <a:off x="365125" y="1908175"/>
            <a:ext cx="8413750" cy="4664075"/>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、区域人口数、人口分布、消费水平</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、终端门店数量、批发市场状况</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、消费者信息：工资水平，购买习惯，购买频率等</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4</a:t>
            </a:r>
            <a:r>
              <a:rPr lang="zh-CN" altLang="en-US" smtClean="0">
                <a:latin typeface="宋体" charset="-122"/>
                <a:ea typeface="宋体" charset="-122"/>
              </a:rPr>
              <a:t>、已开发客户数、未开发客户数</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5</a:t>
            </a:r>
            <a:r>
              <a:rPr lang="zh-CN" altLang="en-US" smtClean="0">
                <a:latin typeface="宋体" charset="-122"/>
                <a:ea typeface="宋体" charset="-122"/>
              </a:rPr>
              <a:t>、竞争对手：产品种类，产品定价，渠道政策，人员配置等</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zh-CN" altLang="en-US" smtClean="0">
                <a:latin typeface="宋体" charset="-122"/>
                <a:ea typeface="宋体" charset="-122"/>
              </a:rPr>
              <a:t>以上市场情况业务员可以向本地员工或批发商了解。</a:t>
            </a:r>
            <a:endParaRPr lang="en-US" altLang="zh-CN" smtClean="0">
              <a:latin typeface="宋体" charset="-122"/>
              <a:ea typeface="宋体" charset="-122"/>
            </a:endParaRPr>
          </a:p>
          <a:p>
            <a:pPr>
              <a:buFontTx/>
              <a:buNone/>
            </a:pPr>
            <a:endParaRPr lang="en-US" altLang="zh-CN" smtClean="0"/>
          </a:p>
          <a:p>
            <a:pPr>
              <a:buFontTx/>
              <a:buNone/>
            </a:pPr>
            <a:endParaRPr lang="en-US" altLang="zh-CN" smtClean="0"/>
          </a:p>
          <a:p>
            <a:pPr>
              <a:buFontTx/>
              <a:buNone/>
            </a:pPr>
            <a:endParaRPr lang="zh-CN"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1"/>
          <p:cNvSpPr>
            <a:spLocks noGrp="1"/>
          </p:cNvSpPr>
          <p:nvPr>
            <p:ph type="title"/>
          </p:nvPr>
        </p:nvSpPr>
        <p:spPr/>
        <p:txBody>
          <a:bodyPr/>
          <a:lstStyle/>
          <a:p>
            <a:r>
              <a:rPr lang="zh-CN" altLang="en-US" b="1" smtClean="0">
                <a:latin typeface="宋体" charset="-122"/>
                <a:ea typeface="宋体" charset="-122"/>
              </a:rPr>
              <a:t>五、如何管理区域经销商</a:t>
            </a:r>
          </a:p>
        </p:txBody>
      </p:sp>
      <p:sp>
        <p:nvSpPr>
          <p:cNvPr id="44034" name="内容占位符 2"/>
          <p:cNvSpPr>
            <a:spLocks noGrp="1"/>
          </p:cNvSpPr>
          <p:nvPr>
            <p:ph idx="1"/>
          </p:nvPr>
        </p:nvSpPr>
        <p:spPr/>
        <p:txBody>
          <a:bodyPr/>
          <a:lstStyle/>
          <a:p>
            <a:pPr>
              <a:buFontTx/>
              <a:buNone/>
            </a:pPr>
            <a:r>
              <a:rPr lang="en-US" altLang="zh-CN" dirty="0" smtClean="0">
                <a:latin typeface="宋体" charset="-122"/>
                <a:ea typeface="宋体" charset="-122"/>
              </a:rPr>
              <a:t>1</a:t>
            </a:r>
            <a:r>
              <a:rPr lang="zh-CN" altLang="en-US" dirty="0" smtClean="0">
                <a:latin typeface="宋体" charset="-122"/>
                <a:ea typeface="宋体" charset="-122"/>
              </a:rPr>
              <a:t>、对经销商的库存管理</a:t>
            </a: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r>
              <a:rPr lang="en-US" altLang="zh-CN" dirty="0" smtClean="0">
                <a:latin typeface="宋体" charset="-122"/>
                <a:ea typeface="宋体" charset="-122"/>
              </a:rPr>
              <a:t>2</a:t>
            </a:r>
            <a:r>
              <a:rPr lang="zh-CN" altLang="en-US" dirty="0" smtClean="0">
                <a:latin typeface="宋体" charset="-122"/>
                <a:ea typeface="宋体" charset="-122"/>
              </a:rPr>
              <a:t>、对经销商提货管理</a:t>
            </a: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r>
              <a:rPr lang="en-US" altLang="zh-CN" dirty="0" smtClean="0">
                <a:latin typeface="宋体" charset="-122"/>
                <a:ea typeface="宋体" charset="-122"/>
              </a:rPr>
              <a:t>3</a:t>
            </a:r>
            <a:r>
              <a:rPr lang="zh-CN" altLang="en-US" dirty="0" smtClean="0">
                <a:latin typeface="宋体" charset="-122"/>
                <a:ea typeface="宋体" charset="-122"/>
              </a:rPr>
              <a:t>、经销商的终端门店的跟踪</a:t>
            </a: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r>
              <a:rPr lang="en-US" altLang="zh-CN" dirty="0" smtClean="0">
                <a:latin typeface="宋体" charset="-122"/>
                <a:ea typeface="宋体" charset="-122"/>
              </a:rPr>
              <a:t>4</a:t>
            </a:r>
            <a:r>
              <a:rPr lang="zh-CN" altLang="en-US" dirty="0" smtClean="0">
                <a:latin typeface="宋体" charset="-122"/>
                <a:ea typeface="宋体" charset="-122"/>
              </a:rPr>
              <a:t>、管理经销商区域市场秩序</a:t>
            </a: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r>
              <a:rPr lang="en-US" altLang="zh-CN" dirty="0" smtClean="0">
                <a:latin typeface="宋体" charset="-122"/>
                <a:ea typeface="宋体" charset="-122"/>
              </a:rPr>
              <a:t>5</a:t>
            </a:r>
            <a:r>
              <a:rPr lang="zh-CN" altLang="en-US" dirty="0" smtClean="0">
                <a:latin typeface="宋体" charset="-122"/>
                <a:ea typeface="宋体" charset="-122"/>
              </a:rPr>
              <a:t>、货款回收</a:t>
            </a:r>
            <a:endParaRPr lang="en-US" altLang="zh-CN" dirty="0" smtClean="0">
              <a:latin typeface="宋体" charset="-122"/>
              <a:ea typeface="宋体" charset="-122"/>
            </a:endParaRPr>
          </a:p>
          <a:p>
            <a:pPr>
              <a:buFontTx/>
              <a:buNone/>
            </a:pPr>
            <a:endParaRPr lang="en-US" altLang="zh-CN" dirty="0" smtClean="0">
              <a:latin typeface="宋体" charset="-122"/>
              <a:ea typeface="宋体" charset="-122"/>
            </a:endParaRPr>
          </a:p>
          <a:p>
            <a:pPr>
              <a:buFontTx/>
              <a:buNone/>
            </a:pPr>
            <a:r>
              <a:rPr lang="en-US" altLang="zh-CN" dirty="0" smtClean="0">
                <a:latin typeface="宋体" charset="-122"/>
                <a:ea typeface="宋体" charset="-122"/>
              </a:rPr>
              <a:t>6</a:t>
            </a:r>
            <a:r>
              <a:rPr lang="zh-CN" altLang="en-US" dirty="0" smtClean="0">
                <a:latin typeface="宋体" charset="-122"/>
                <a:ea typeface="宋体" charset="-122"/>
              </a:rPr>
              <a:t>、对经销商的考核</a:t>
            </a:r>
            <a:endParaRPr lang="en-US" altLang="zh-CN" dirty="0" smtClean="0">
              <a:latin typeface="宋体" charset="-122"/>
              <a:ea typeface="宋体" charset="-122"/>
            </a:endParaRPr>
          </a:p>
          <a:p>
            <a:pPr>
              <a:buFontTx/>
              <a:buNone/>
            </a:pPr>
            <a:endParaRPr lang="en-US" altLang="zh-CN" sz="2400" dirty="0" smtClean="0">
              <a:latin typeface="宋体" charset="-122"/>
              <a:ea typeface="宋体" charset="-122"/>
            </a:endParaRPr>
          </a:p>
          <a:p>
            <a:pPr>
              <a:buFontTx/>
              <a:buNone/>
            </a:pPr>
            <a:endParaRPr lang="en-US" altLang="zh-CN" sz="2400" dirty="0" smtClean="0">
              <a:latin typeface="宋体" charset="-122"/>
              <a:ea typeface="宋体" charset="-122"/>
            </a:endParaRPr>
          </a:p>
          <a:p>
            <a:pPr>
              <a:buFontTx/>
              <a:buNone/>
            </a:pPr>
            <a:endParaRPr lang="zh-CN"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p:cNvSpPr>
          <p:nvPr>
            <p:ph type="title"/>
          </p:nvPr>
        </p:nvSpPr>
        <p:spPr/>
        <p:txBody>
          <a:bodyPr/>
          <a:lstStyle/>
          <a:p>
            <a:r>
              <a:rPr lang="zh-CN" altLang="en-US" b="1" smtClean="0">
                <a:latin typeface="宋体" charset="-122"/>
                <a:ea typeface="宋体" charset="-122"/>
              </a:rPr>
              <a:t>对经销商的库存管理</a:t>
            </a:r>
            <a:endParaRPr lang="zh-CN" altLang="en-US" smtClean="0"/>
          </a:p>
        </p:txBody>
      </p:sp>
      <p:sp>
        <p:nvSpPr>
          <p:cNvPr id="3" name="内容占位符 2"/>
          <p:cNvSpPr>
            <a:spLocks noGrp="1"/>
          </p:cNvSpPr>
          <p:nvPr>
            <p:ph idx="1"/>
          </p:nvPr>
        </p:nvSpPr>
        <p:spPr/>
        <p:txBody>
          <a:bodyPr/>
          <a:lstStyle/>
          <a:p>
            <a:pPr marL="342900" indent="-342900" defTabSz="883567">
              <a:lnSpc>
                <a:spcPct val="120000"/>
              </a:lnSpc>
              <a:spcBef>
                <a:spcPct val="20000"/>
              </a:spcBef>
              <a:buFontTx/>
              <a:buNone/>
              <a:defRPr/>
            </a:pPr>
            <a:r>
              <a:rPr lang="en-US" altLang="zh-CN" dirty="0" smtClean="0">
                <a:latin typeface="宋体" pitchFamily="2" charset="-122"/>
                <a:ea typeface="宋体" pitchFamily="2" charset="-122"/>
              </a:rPr>
              <a:t>1</a:t>
            </a:r>
            <a:r>
              <a:rPr lang="zh-CN" altLang="en-US" dirty="0" smtClean="0">
                <a:latin typeface="宋体" pitchFamily="2" charset="-122"/>
                <a:ea typeface="宋体" pitchFamily="2" charset="-122"/>
              </a:rPr>
              <a:t>、在商品微利条件下，存货的风险是很大的。存货风险主要是断货风险。</a:t>
            </a:r>
          </a:p>
          <a:p>
            <a:pPr marL="342900" indent="-342900" defTabSz="883567">
              <a:lnSpc>
                <a:spcPct val="120000"/>
              </a:lnSpc>
              <a:spcBef>
                <a:spcPct val="20000"/>
              </a:spcBef>
              <a:buFontTx/>
              <a:buNone/>
              <a:defRPr/>
            </a:pPr>
            <a:r>
              <a:rPr lang="en-US" altLang="zh-CN" dirty="0" smtClean="0">
                <a:latin typeface="宋体" pitchFamily="2" charset="-122"/>
                <a:ea typeface="宋体" pitchFamily="2" charset="-122"/>
              </a:rPr>
              <a:t>2</a:t>
            </a:r>
            <a:r>
              <a:rPr lang="zh-CN" altLang="en-US" dirty="0" smtClean="0">
                <a:latin typeface="宋体" pitchFamily="2" charset="-122"/>
                <a:ea typeface="宋体" pitchFamily="2" charset="-122"/>
              </a:rPr>
              <a:t>、存货积压意味着资金占用，意味着存储调拨费用的增加，以及意味着降价促销费用的增加。</a:t>
            </a:r>
          </a:p>
          <a:p>
            <a:pPr marL="342900" indent="-342900" defTabSz="883567">
              <a:lnSpc>
                <a:spcPct val="120000"/>
              </a:lnSpc>
              <a:spcBef>
                <a:spcPct val="20000"/>
              </a:spcBef>
              <a:buFontTx/>
              <a:buNone/>
              <a:defRPr/>
            </a:pPr>
            <a:r>
              <a:rPr lang="en-US" altLang="zh-CN" dirty="0" smtClean="0">
                <a:latin typeface="宋体" pitchFamily="2" charset="-122"/>
                <a:ea typeface="宋体" pitchFamily="2" charset="-122"/>
              </a:rPr>
              <a:t>3</a:t>
            </a:r>
            <a:r>
              <a:rPr lang="zh-CN" altLang="en-US" dirty="0" smtClean="0">
                <a:latin typeface="宋体" pitchFamily="2" charset="-122"/>
                <a:ea typeface="宋体" pitchFamily="2" charset="-122"/>
              </a:rPr>
              <a:t>、供货不足意味着断货风险，意味着丧失销售机会，意味着市场地位的削弱。</a:t>
            </a:r>
          </a:p>
          <a:p>
            <a:pPr marL="342900" indent="-342900" defTabSz="883567">
              <a:lnSpc>
                <a:spcPct val="120000"/>
              </a:lnSpc>
              <a:spcBef>
                <a:spcPct val="20000"/>
              </a:spcBef>
              <a:buFontTx/>
              <a:buNone/>
              <a:defRPr/>
            </a:pPr>
            <a:r>
              <a:rPr lang="en-US" altLang="zh-CN" dirty="0" smtClean="0">
                <a:latin typeface="宋体" pitchFamily="2" charset="-122"/>
                <a:ea typeface="宋体" pitchFamily="2" charset="-122"/>
              </a:rPr>
              <a:t>4</a:t>
            </a:r>
            <a:r>
              <a:rPr lang="zh-CN" altLang="en-US" dirty="0" smtClean="0">
                <a:latin typeface="宋体" pitchFamily="2" charset="-122"/>
                <a:ea typeface="宋体" pitchFamily="2" charset="-122"/>
              </a:rPr>
              <a:t>、减少存货风险是维护与经销商关系，提高经销商利益，以及强化伊利价值链的关键因素。</a:t>
            </a:r>
          </a:p>
          <a:p>
            <a:pPr marL="342900" indent="-342900" defTabSz="883567">
              <a:lnSpc>
                <a:spcPct val="120000"/>
              </a:lnSpc>
              <a:spcBef>
                <a:spcPct val="20000"/>
              </a:spcBef>
              <a:buFontTx/>
              <a:buNone/>
              <a:defRPr/>
            </a:pPr>
            <a:r>
              <a:rPr lang="en-US" altLang="zh-CN" dirty="0" smtClean="0">
                <a:latin typeface="宋体" pitchFamily="2" charset="-122"/>
                <a:ea typeface="宋体" pitchFamily="2" charset="-122"/>
              </a:rPr>
              <a:t>5</a:t>
            </a:r>
            <a:r>
              <a:rPr lang="zh-CN" altLang="en-US" dirty="0" smtClean="0">
                <a:latin typeface="宋体" pitchFamily="2" charset="-122"/>
                <a:ea typeface="宋体" pitchFamily="2" charset="-122"/>
              </a:rPr>
              <a:t>、在分销力一定的情况下，减少各环节的存货，等于加速资金周转，使有限的资金可以做更大的销售收入，可以大大地提高销售毛利水平。提高经销商投资回报率。</a:t>
            </a:r>
          </a:p>
          <a:p>
            <a:pPr marL="367341" indent="-207326" defTabSz="883567">
              <a:defRPr/>
            </a:pP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1"/>
          <p:cNvSpPr>
            <a:spLocks noGrp="1"/>
          </p:cNvSpPr>
          <p:nvPr>
            <p:ph type="title"/>
          </p:nvPr>
        </p:nvSpPr>
        <p:spPr/>
        <p:txBody>
          <a:bodyPr/>
          <a:lstStyle/>
          <a:p>
            <a:r>
              <a:rPr lang="zh-CN" altLang="en-US" b="1" smtClean="0">
                <a:latin typeface="宋体" charset="-122"/>
                <a:ea typeface="宋体" charset="-122"/>
              </a:rPr>
              <a:t>对经销商的库存管理</a:t>
            </a:r>
            <a:endParaRPr lang="zh-CN" altLang="en-US" b="1" smtClean="0"/>
          </a:p>
        </p:txBody>
      </p:sp>
      <p:sp>
        <p:nvSpPr>
          <p:cNvPr id="46082" name="内容占位符 2"/>
          <p:cNvSpPr>
            <a:spLocks noGrp="1"/>
          </p:cNvSpPr>
          <p:nvPr>
            <p:ph idx="1"/>
          </p:nvPr>
        </p:nvSpPr>
        <p:spPr>
          <a:xfrm>
            <a:off x="365125" y="1908175"/>
            <a:ext cx="8413750" cy="4735513"/>
          </a:xfrm>
        </p:spPr>
        <p:txBody>
          <a:bodyPr/>
          <a:lstStyle/>
          <a:p>
            <a:pPr>
              <a:buFontTx/>
              <a:buNone/>
            </a:pPr>
            <a:r>
              <a:rPr lang="zh-CN" altLang="en-US" smtClean="0">
                <a:latin typeface="宋体" charset="-122"/>
                <a:ea typeface="宋体" charset="-122"/>
              </a:rPr>
              <a:t>     业务员要随时了解公司产品库存，保证产品供货不中断，总部断货时，应及时与相关人员联系，尽快安排发货，及时与经销商沟通，减少产品供货量。</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举例说明：</a:t>
            </a:r>
            <a:r>
              <a:rPr lang="en-US" altLang="zh-CN" smtClean="0">
                <a:latin typeface="宋体" charset="-122"/>
                <a:ea typeface="宋体" charset="-122"/>
              </a:rPr>
              <a:t>1</a:t>
            </a:r>
            <a:r>
              <a:rPr lang="zh-CN" altLang="en-US" smtClean="0">
                <a:latin typeface="宋体" charset="-122"/>
                <a:ea typeface="宋体" charset="-122"/>
              </a:rPr>
              <a:t>、业务员每天关注分公司在途表，查看分公司的产品库存情况。如果发现某一产品低于安全库存，及时与总部沟通，尽快安排发货；与经销商沟通，提高其仓库这一产品的库存。</a:t>
            </a:r>
            <a:endParaRPr lang="en-US" altLang="zh-CN" smtClean="0">
              <a:latin typeface="宋体" charset="-122"/>
              <a:ea typeface="宋体" charset="-122"/>
            </a:endParaRPr>
          </a:p>
          <a:p>
            <a:pPr>
              <a:buFontTx/>
              <a:buNone/>
            </a:pPr>
            <a:r>
              <a:rPr lang="en-US" altLang="zh-CN" smtClean="0">
                <a:latin typeface="宋体" charset="-122"/>
                <a:ea typeface="宋体" charset="-122"/>
              </a:rPr>
              <a:t>  2</a:t>
            </a:r>
            <a:r>
              <a:rPr lang="zh-CN" altLang="en-US" smtClean="0">
                <a:latin typeface="宋体" charset="-122"/>
                <a:ea typeface="宋体" charset="-122"/>
              </a:rPr>
              <a:t>、根据产品销售淡旺季，业务员应要求经销商安排产品合理的库存。</a:t>
            </a:r>
            <a:endParaRPr lang="en-US" altLang="zh-CN" smtClean="0">
              <a:latin typeface="宋体" charset="-122"/>
              <a:ea typeface="宋体" charset="-122"/>
            </a:endParaRPr>
          </a:p>
          <a:p>
            <a:pPr>
              <a:buFontTx/>
              <a:buNone/>
            </a:pPr>
            <a:r>
              <a:rPr lang="en-US" altLang="zh-CN" smtClean="0">
                <a:latin typeface="宋体" charset="-122"/>
                <a:ea typeface="宋体" charset="-122"/>
              </a:rPr>
              <a:t>  3</a:t>
            </a:r>
            <a:r>
              <a:rPr lang="zh-CN" altLang="en-US" smtClean="0">
                <a:latin typeface="宋体" charset="-122"/>
                <a:ea typeface="宋体" charset="-122"/>
              </a:rPr>
              <a:t>、业务员应经常查看经销商的竟品库存情况，以了解竞品的销售状况。</a:t>
            </a:r>
            <a:endParaRPr lang="en-US" altLang="zh-CN" smtClean="0">
              <a:latin typeface="宋体" charset="-122"/>
              <a:ea typeface="宋体" charset="-122"/>
            </a:endParaRPr>
          </a:p>
          <a:p>
            <a:pPr>
              <a:buFontTx/>
              <a:buNone/>
            </a:pPr>
            <a:endParaRPr lang="zh-CN" alt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2143125" y="1428750"/>
          <a:ext cx="5092700" cy="5218120"/>
        </p:xfrm>
        <a:graphic>
          <a:graphicData uri="http://schemas.openxmlformats.org/drawingml/2006/table">
            <a:tbl>
              <a:tblPr/>
              <a:tblGrid>
                <a:gridCol w="823913"/>
                <a:gridCol w="939800"/>
                <a:gridCol w="123825"/>
                <a:gridCol w="649287"/>
                <a:gridCol w="1016000"/>
                <a:gridCol w="1539875"/>
              </a:tblGrid>
              <a:tr h="549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业务员工号</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姓名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本月第</a:t>
                      </a:r>
                      <a:r>
                        <a:rPr kumimoji="0" 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    </a:t>
                      </a: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次拜访</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客户名称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联系人</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电话</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地址</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274638">
                <a:tc gridSpan="6">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日期</a:t>
                      </a:r>
                      <a:r>
                        <a:rPr kumimoji="0" 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  </a:t>
                      </a: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（月</a:t>
                      </a:r>
                      <a:r>
                        <a:rPr kumimoji="0" 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  </a:t>
                      </a: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日）</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49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产品名称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上次结存数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现在库存数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本次订货</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0025" algn="just" defTabSz="914400" rtl="0" eaLnBrk="1" fontAlgn="base"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上次销量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7214" name="TextBox 4"/>
          <p:cNvSpPr txBox="1">
            <a:spLocks noChangeArrowheads="1"/>
          </p:cNvSpPr>
          <p:nvPr/>
        </p:nvSpPr>
        <p:spPr bwMode="auto">
          <a:xfrm>
            <a:off x="2786063" y="1000125"/>
            <a:ext cx="2571750" cy="369888"/>
          </a:xfrm>
          <a:prstGeom prst="rect">
            <a:avLst/>
          </a:prstGeom>
          <a:noFill/>
          <a:ln w="9525">
            <a:noFill/>
            <a:miter lim="800000"/>
            <a:headEnd/>
            <a:tailEnd/>
          </a:ln>
        </p:spPr>
        <p:txBody>
          <a:bodyPr>
            <a:spAutoFit/>
          </a:bodyPr>
          <a:lstStyle/>
          <a:p>
            <a:r>
              <a:rPr lang="zh-CN" altLang="en-US">
                <a:latin typeface="宋体" charset="-122"/>
              </a:rPr>
              <a:t>经销商库存表</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p:nvPr>
        </p:nvSpPr>
        <p:spPr/>
        <p:txBody>
          <a:bodyPr/>
          <a:lstStyle/>
          <a:p>
            <a:r>
              <a:rPr lang="zh-CN" altLang="en-US" b="1" smtClean="0">
                <a:latin typeface="宋体" charset="-122"/>
                <a:ea typeface="宋体" charset="-122"/>
              </a:rPr>
              <a:t>对经销商提货管理</a:t>
            </a:r>
            <a:endParaRPr lang="zh-CN" altLang="en-US" b="1" smtClean="0"/>
          </a:p>
        </p:txBody>
      </p:sp>
      <p:sp>
        <p:nvSpPr>
          <p:cNvPr id="3" name="内容占位符 2"/>
          <p:cNvSpPr>
            <a:spLocks noGrp="1"/>
          </p:cNvSpPr>
          <p:nvPr>
            <p:ph idx="1"/>
          </p:nvPr>
        </p:nvSpPr>
        <p:spPr/>
        <p:txBody>
          <a:bodyPr/>
          <a:lstStyle/>
          <a:p>
            <a:pPr marL="485775" indent="-485775" defTabSz="883567">
              <a:lnSpc>
                <a:spcPct val="140000"/>
              </a:lnSpc>
              <a:spcBef>
                <a:spcPct val="50000"/>
              </a:spcBef>
              <a:buFontTx/>
              <a:buNone/>
              <a:defRPr/>
            </a:pPr>
            <a:r>
              <a:rPr lang="en-US" altLang="zh-CN" dirty="0" smtClean="0">
                <a:latin typeface="宋体" pitchFamily="2" charset="-122"/>
                <a:ea typeface="宋体" pitchFamily="2" charset="-122"/>
              </a:rPr>
              <a:t>1</a:t>
            </a:r>
            <a:r>
              <a:rPr lang="zh-CN" altLang="en-US" dirty="0" smtClean="0">
                <a:latin typeface="宋体" pitchFamily="2" charset="-122"/>
                <a:ea typeface="宋体" pitchFamily="2" charset="-122"/>
              </a:rPr>
              <a:t>、记录每次与经销商下订单的时间和提货的时间</a:t>
            </a:r>
          </a:p>
          <a:p>
            <a:pPr marL="485775" indent="-485775" defTabSz="883567">
              <a:lnSpc>
                <a:spcPct val="140000"/>
              </a:lnSpc>
              <a:spcBef>
                <a:spcPct val="50000"/>
              </a:spcBef>
              <a:buFontTx/>
              <a:buNone/>
              <a:defRPr/>
            </a:pPr>
            <a:r>
              <a:rPr lang="en-US" altLang="zh-CN" dirty="0" smtClean="0">
                <a:latin typeface="宋体" pitchFamily="2" charset="-122"/>
                <a:ea typeface="宋体" pitchFamily="2" charset="-122"/>
              </a:rPr>
              <a:t>2</a:t>
            </a:r>
            <a:r>
              <a:rPr lang="zh-CN" altLang="en-US" dirty="0" smtClean="0">
                <a:latin typeface="宋体" pitchFamily="2" charset="-122"/>
                <a:ea typeface="宋体" pitchFamily="2" charset="-122"/>
              </a:rPr>
              <a:t>、找出延迟提货或部分提货的原因并加以解释，取得谅解，增进信任，也显示你掌握整个过程。</a:t>
            </a:r>
          </a:p>
          <a:p>
            <a:pPr marL="485775" indent="-485775" defTabSz="883567">
              <a:lnSpc>
                <a:spcPct val="140000"/>
              </a:lnSpc>
              <a:spcBef>
                <a:spcPct val="50000"/>
              </a:spcBef>
              <a:buFontTx/>
              <a:buNone/>
              <a:defRPr/>
            </a:pPr>
            <a:r>
              <a:rPr lang="en-US" altLang="zh-CN" dirty="0" smtClean="0">
                <a:latin typeface="宋体" pitchFamily="2" charset="-122"/>
                <a:ea typeface="宋体" pitchFamily="2" charset="-122"/>
              </a:rPr>
              <a:t>3</a:t>
            </a:r>
            <a:r>
              <a:rPr lang="zh-CN" altLang="en-US" dirty="0" smtClean="0">
                <a:latin typeface="宋体" pitchFamily="2" charset="-122"/>
                <a:ea typeface="宋体" pitchFamily="2" charset="-122"/>
              </a:rPr>
              <a:t>、经销商每次下单，需填写订货单，直接交给业务员或传真到分公司，业务员及时通知仓库安排提货，保证提货及时。</a:t>
            </a:r>
          </a:p>
          <a:p>
            <a:pPr marL="485775" indent="-485775" defTabSz="883567">
              <a:lnSpc>
                <a:spcPct val="140000"/>
              </a:lnSpc>
              <a:spcBef>
                <a:spcPct val="50000"/>
              </a:spcBef>
              <a:buFontTx/>
              <a:buNone/>
              <a:defRPr/>
            </a:pPr>
            <a:r>
              <a:rPr lang="en-US" altLang="zh-CN" dirty="0" smtClean="0">
                <a:latin typeface="宋体" pitchFamily="2" charset="-122"/>
                <a:ea typeface="宋体" pitchFamily="2" charset="-122"/>
              </a:rPr>
              <a:t>4</a:t>
            </a:r>
            <a:r>
              <a:rPr lang="zh-CN" altLang="en-US" dirty="0" smtClean="0">
                <a:latin typeface="宋体" pitchFamily="2" charset="-122"/>
                <a:ea typeface="宋体" pitchFamily="2" charset="-122"/>
              </a:rPr>
              <a:t>、与公司有关部门沟通，提高提货的及时性和服务水准，尽量避免延迟提货或部分提货的情况发生，最终影响销售。</a:t>
            </a:r>
          </a:p>
          <a:p>
            <a:pPr marL="367341" indent="-207326" defTabSz="883567">
              <a:buFontTx/>
              <a:buNone/>
              <a:defRPr/>
            </a:pPr>
            <a:endParaRPr lang="en-US" altLang="zh-CN" sz="2400" dirty="0" smtClean="0">
              <a:latin typeface="宋体" pitchFamily="2" charset="-122"/>
              <a:ea typeface="宋体" pitchFamily="2" charset="-122"/>
            </a:endParaRPr>
          </a:p>
          <a:p>
            <a:pPr marL="367341" indent="-207326" defTabSz="883567">
              <a:buFontTx/>
              <a:buNone/>
              <a:defRPr/>
            </a:pPr>
            <a:endParaRPr lang="en-US" altLang="zh-CN" sz="2400" dirty="0" smtClean="0">
              <a:latin typeface="宋体" pitchFamily="2" charset="-122"/>
              <a:ea typeface="宋体" pitchFamily="2" charset="-122"/>
            </a:endParaRPr>
          </a:p>
          <a:p>
            <a:pPr marL="367341" indent="-207326" defTabSz="883567">
              <a:buFontTx/>
              <a:buNone/>
              <a:defRPr/>
            </a:pP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785938" y="3286125"/>
          <a:ext cx="5306695" cy="2960388"/>
        </p:xfrm>
        <a:graphic>
          <a:graphicData uri="http://schemas.openxmlformats.org/drawingml/2006/table">
            <a:tbl>
              <a:tblPr/>
              <a:tblGrid>
                <a:gridCol w="901700"/>
                <a:gridCol w="901700"/>
                <a:gridCol w="901700"/>
                <a:gridCol w="901700"/>
                <a:gridCol w="799465"/>
                <a:gridCol w="900430"/>
              </a:tblGrid>
              <a:tr h="328932">
                <a:tc>
                  <a:txBody>
                    <a:bodyPr/>
                    <a:lstStyle/>
                    <a:p>
                      <a:pPr algn="just">
                        <a:spcAft>
                          <a:spcPts val="0"/>
                        </a:spcAft>
                      </a:pPr>
                      <a:r>
                        <a:rPr lang="zh-CN" sz="1400" kern="100">
                          <a:latin typeface="Calibri"/>
                          <a:ea typeface="宋体"/>
                          <a:cs typeface="Times New Roman"/>
                        </a:rPr>
                        <a:t>产品名称</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100">
                          <a:latin typeface="Calibri"/>
                          <a:ea typeface="宋体"/>
                          <a:cs typeface="Times New Roman"/>
                        </a:rPr>
                        <a:t>型号</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100">
                          <a:latin typeface="Calibri"/>
                          <a:ea typeface="宋体"/>
                          <a:cs typeface="Times New Roman"/>
                        </a:rPr>
                        <a:t>单位</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100">
                          <a:latin typeface="Calibri"/>
                          <a:ea typeface="宋体"/>
                          <a:cs typeface="Times New Roman"/>
                        </a:rPr>
                        <a:t>单价</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100">
                          <a:latin typeface="Calibri"/>
                          <a:ea typeface="宋体"/>
                          <a:cs typeface="Times New Roman"/>
                        </a:rPr>
                        <a:t>数量</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100">
                          <a:latin typeface="Calibri"/>
                          <a:ea typeface="宋体"/>
                          <a:cs typeface="Times New Roman"/>
                        </a:rPr>
                        <a:t>金额</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32">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32">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32">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32">
                <a:tc>
                  <a:txBody>
                    <a:bodyPr/>
                    <a:lstStyle/>
                    <a:p>
                      <a:pPr algn="just">
                        <a:spcAft>
                          <a:spcPts val="0"/>
                        </a:spcAft>
                      </a:pPr>
                      <a:r>
                        <a:rPr lang="zh-CN" sz="1400" kern="100">
                          <a:latin typeface="Calibri"/>
                          <a:ea typeface="宋体"/>
                          <a:cs typeface="Times New Roman"/>
                        </a:rPr>
                        <a:t>合计</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32">
                <a:tc>
                  <a:txBody>
                    <a:bodyPr/>
                    <a:lstStyle/>
                    <a:p>
                      <a:pPr algn="just">
                        <a:spcAft>
                          <a:spcPts val="0"/>
                        </a:spcAft>
                      </a:pPr>
                      <a:r>
                        <a:rPr lang="zh-CN" sz="1400" kern="100">
                          <a:latin typeface="Calibri"/>
                          <a:ea typeface="宋体"/>
                          <a:cs typeface="Times New Roman"/>
                        </a:rPr>
                        <a:t>提货方式</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8932">
                <a:tc>
                  <a:txBody>
                    <a:bodyPr/>
                    <a:lstStyle/>
                    <a:p>
                      <a:pPr algn="just">
                        <a:spcAft>
                          <a:spcPts val="0"/>
                        </a:spcAft>
                      </a:pPr>
                      <a:r>
                        <a:rPr lang="zh-CN" sz="1400" kern="100">
                          <a:latin typeface="Calibri"/>
                          <a:ea typeface="宋体"/>
                          <a:cs typeface="Times New Roman"/>
                        </a:rPr>
                        <a:t>提货人</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8932">
                <a:tc>
                  <a:txBody>
                    <a:bodyPr/>
                    <a:lstStyle/>
                    <a:p>
                      <a:pPr algn="just">
                        <a:spcAft>
                          <a:spcPts val="0"/>
                        </a:spcAft>
                      </a:pPr>
                      <a:r>
                        <a:rPr lang="zh-CN" sz="1400" kern="100">
                          <a:latin typeface="Calibri"/>
                          <a:ea typeface="宋体"/>
                          <a:cs typeface="Times New Roman"/>
                        </a:rPr>
                        <a:t>提货时间</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endParaRPr lang="en-US" sz="140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8932">
                <a:tc>
                  <a:txBody>
                    <a:bodyPr/>
                    <a:lstStyle/>
                    <a:p>
                      <a:pPr algn="just">
                        <a:spcAft>
                          <a:spcPts val="0"/>
                        </a:spcAft>
                      </a:pPr>
                      <a:r>
                        <a:rPr lang="zh-CN" sz="1400" kern="100">
                          <a:latin typeface="Calibri"/>
                          <a:ea typeface="宋体"/>
                          <a:cs typeface="Times New Roman"/>
                        </a:rPr>
                        <a:t>备注</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endParaRPr lang="en-US" sz="14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49209" name="TextBox 7"/>
          <p:cNvSpPr txBox="1">
            <a:spLocks noChangeArrowheads="1"/>
          </p:cNvSpPr>
          <p:nvPr/>
        </p:nvSpPr>
        <p:spPr bwMode="auto">
          <a:xfrm>
            <a:off x="1785938" y="1214438"/>
            <a:ext cx="5286375" cy="2032000"/>
          </a:xfrm>
          <a:prstGeom prst="rect">
            <a:avLst/>
          </a:prstGeom>
          <a:noFill/>
          <a:ln w="9525">
            <a:noFill/>
            <a:miter lim="800000"/>
            <a:headEnd/>
            <a:tailEnd/>
          </a:ln>
        </p:spPr>
        <p:txBody>
          <a:bodyPr>
            <a:spAutoFit/>
          </a:bodyPr>
          <a:lstStyle/>
          <a:p>
            <a:pPr indent="434975"/>
            <a:r>
              <a:rPr lang="zh-CN" altLang="en-US">
                <a:solidFill>
                  <a:srgbClr val="000000"/>
                </a:solidFill>
                <a:latin typeface="Calibri" pitchFamily="34" charset="0"/>
              </a:rPr>
              <a:t>供方（甲方）               需方（乙方） </a:t>
            </a:r>
            <a:endParaRPr lang="zh-CN" altLang="en-US" sz="1000"/>
          </a:p>
          <a:p>
            <a:pPr indent="434975" eaLnBrk="0" hangingPunct="0"/>
            <a:r>
              <a:rPr lang="zh-CN" altLang="en-US">
                <a:solidFill>
                  <a:srgbClr val="000000"/>
                </a:solidFill>
                <a:latin typeface="Calibri" pitchFamily="34" charset="0"/>
              </a:rPr>
              <a:t>公司名称：                   客户名称：</a:t>
            </a:r>
            <a:r>
              <a:rPr lang="zh-CN" altLang="en-US" u="sng">
                <a:solidFill>
                  <a:srgbClr val="000000"/>
                </a:solidFill>
                <a:latin typeface="Calibri" pitchFamily="34" charset="0"/>
              </a:rPr>
              <a:t>                          </a:t>
            </a:r>
            <a:r>
              <a:rPr lang="zh-CN" altLang="en-US">
                <a:solidFill>
                  <a:srgbClr val="000000"/>
                </a:solidFill>
                <a:latin typeface="Calibri" pitchFamily="34" charset="0"/>
              </a:rPr>
              <a:t> </a:t>
            </a:r>
            <a:endParaRPr lang="zh-CN" altLang="en-US" sz="1000"/>
          </a:p>
          <a:p>
            <a:pPr indent="434975" eaLnBrk="0" hangingPunct="0"/>
            <a:r>
              <a:rPr lang="zh-CN" altLang="en-US">
                <a:solidFill>
                  <a:srgbClr val="000000"/>
                </a:solidFill>
                <a:latin typeface="Calibri" pitchFamily="34" charset="0"/>
              </a:rPr>
              <a:t>经办人：                       经办人：</a:t>
            </a:r>
            <a:r>
              <a:rPr lang="zh-CN" altLang="en-US" u="sng">
                <a:solidFill>
                  <a:srgbClr val="000000"/>
                </a:solidFill>
                <a:latin typeface="Calibri" pitchFamily="34" charset="0"/>
              </a:rPr>
              <a:t>                       </a:t>
            </a:r>
            <a:endParaRPr lang="zh-CN" altLang="en-US" sz="1000"/>
          </a:p>
          <a:p>
            <a:pPr indent="434975" eaLnBrk="0" hangingPunct="0"/>
            <a:r>
              <a:rPr lang="zh-CN" altLang="en-US">
                <a:solidFill>
                  <a:srgbClr val="000000"/>
                </a:solidFill>
                <a:latin typeface="Calibri" pitchFamily="34" charset="0"/>
              </a:rPr>
              <a:t>地址：                           地址：</a:t>
            </a:r>
            <a:r>
              <a:rPr lang="zh-CN" altLang="en-US" u="sng">
                <a:solidFill>
                  <a:srgbClr val="000000"/>
                </a:solidFill>
                <a:latin typeface="Calibri" pitchFamily="34" charset="0"/>
              </a:rPr>
              <a:t>                         </a:t>
            </a:r>
            <a:endParaRPr lang="zh-CN" altLang="en-US" sz="1000"/>
          </a:p>
          <a:p>
            <a:pPr indent="434975" eaLnBrk="0" hangingPunct="0"/>
            <a:r>
              <a:rPr lang="zh-CN" altLang="en-US">
                <a:solidFill>
                  <a:srgbClr val="000000"/>
                </a:solidFill>
                <a:latin typeface="Calibri" pitchFamily="34" charset="0"/>
              </a:rPr>
              <a:t>电话：                           电话：</a:t>
            </a:r>
            <a:r>
              <a:rPr lang="zh-CN" altLang="en-US" u="sng">
                <a:solidFill>
                  <a:srgbClr val="000000"/>
                </a:solidFill>
                <a:latin typeface="Calibri" pitchFamily="34" charset="0"/>
              </a:rPr>
              <a:t>                         </a:t>
            </a:r>
            <a:endParaRPr lang="zh-CN" altLang="en-US" sz="1000"/>
          </a:p>
          <a:p>
            <a:pPr indent="434975" eaLnBrk="0" hangingPunct="0"/>
            <a:r>
              <a:rPr lang="zh-CN" altLang="en-US">
                <a:solidFill>
                  <a:srgbClr val="000000"/>
                </a:solidFill>
                <a:latin typeface="Calibri" pitchFamily="34" charset="0"/>
              </a:rPr>
              <a:t>开户银行：                  开户银行：</a:t>
            </a:r>
            <a:r>
              <a:rPr lang="zh-CN" altLang="en-US" u="sng">
                <a:solidFill>
                  <a:srgbClr val="000000"/>
                </a:solidFill>
                <a:latin typeface="Calibri" pitchFamily="34" charset="0"/>
              </a:rPr>
              <a:t>                      </a:t>
            </a:r>
            <a:endParaRPr lang="zh-CN" altLang="en-US">
              <a:solidFill>
                <a:srgbClr val="000000"/>
              </a:solidFill>
            </a:endParaRPr>
          </a:p>
          <a:p>
            <a:pPr indent="434975" eaLnBrk="0" hangingPunct="0"/>
            <a:r>
              <a:rPr lang="zh-CN" altLang="en-US">
                <a:solidFill>
                  <a:srgbClr val="000000"/>
                </a:solidFill>
              </a:rPr>
              <a:t>账号：                       账号：</a:t>
            </a:r>
            <a:r>
              <a:rPr lang="zh-CN" altLang="en-US" u="sng">
                <a:solidFill>
                  <a:srgbClr val="000000"/>
                </a:solidFill>
              </a:rPr>
              <a:t>                     </a:t>
            </a:r>
            <a:r>
              <a:rPr lang="zh-CN" altLang="en-US" u="sng">
                <a:solidFill>
                  <a:srgbClr val="000000"/>
                </a:solidFill>
                <a:ea typeface="仿宋_GB2312" pitchFamily="49" charset="-122"/>
                <a:cs typeface="宋体" charset="-122"/>
              </a:rPr>
              <a:t> </a:t>
            </a:r>
            <a:r>
              <a:rPr lang="zh-CN" altLang="en-US" sz="1000"/>
              <a:t> </a:t>
            </a:r>
            <a:endParaRPr lang="zh-CN" altLang="en-US" sz="2400"/>
          </a:p>
        </p:txBody>
      </p:sp>
      <p:sp>
        <p:nvSpPr>
          <p:cNvPr id="49210" name="TextBox 8"/>
          <p:cNvSpPr txBox="1">
            <a:spLocks noChangeArrowheads="1"/>
          </p:cNvSpPr>
          <p:nvPr/>
        </p:nvSpPr>
        <p:spPr bwMode="auto">
          <a:xfrm>
            <a:off x="2643188" y="785813"/>
            <a:ext cx="2928937" cy="338137"/>
          </a:xfrm>
          <a:prstGeom prst="rect">
            <a:avLst/>
          </a:prstGeom>
          <a:noFill/>
          <a:ln w="9525">
            <a:noFill/>
            <a:miter lim="800000"/>
            <a:headEnd/>
            <a:tailEnd/>
          </a:ln>
        </p:spPr>
        <p:txBody>
          <a:bodyPr>
            <a:spAutoFit/>
          </a:bodyPr>
          <a:lstStyle/>
          <a:p>
            <a:r>
              <a:rPr lang="zh-CN" altLang="en-US" sz="1600">
                <a:latin typeface="宋体" charset="-122"/>
              </a:rPr>
              <a:t>经销商订单表</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标题 1"/>
          <p:cNvSpPr>
            <a:spLocks noGrp="1"/>
          </p:cNvSpPr>
          <p:nvPr>
            <p:ph type="title"/>
          </p:nvPr>
        </p:nvSpPr>
        <p:spPr/>
        <p:txBody>
          <a:bodyPr/>
          <a:lstStyle/>
          <a:p>
            <a:r>
              <a:rPr lang="zh-CN" altLang="en-US" b="1" smtClean="0">
                <a:latin typeface="宋体" charset="-122"/>
                <a:ea typeface="宋体" charset="-122"/>
              </a:rPr>
              <a:t>经销商的终端门店的跟踪</a:t>
            </a:r>
            <a:endParaRPr lang="zh-CN" altLang="en-US" b="1" smtClean="0"/>
          </a:p>
        </p:txBody>
      </p:sp>
      <p:sp>
        <p:nvSpPr>
          <p:cNvPr id="50178" name="内容占位符 2"/>
          <p:cNvSpPr>
            <a:spLocks noGrp="1"/>
          </p:cNvSpPr>
          <p:nvPr>
            <p:ph idx="1"/>
          </p:nvPr>
        </p:nvSpPr>
        <p:spPr/>
        <p:txBody>
          <a:bodyPr/>
          <a:lstStyle/>
          <a:p>
            <a:pPr>
              <a:buFontTx/>
              <a:buNone/>
            </a:pPr>
            <a:r>
              <a:rPr lang="en-US" altLang="zh-CN" sz="2400" smtClean="0">
                <a:latin typeface="宋体" charset="-122"/>
                <a:ea typeface="宋体" charset="-122"/>
              </a:rPr>
              <a:t>1</a:t>
            </a:r>
            <a:r>
              <a:rPr lang="zh-CN" altLang="en-US" sz="2400" smtClean="0">
                <a:latin typeface="宋体" charset="-122"/>
                <a:ea typeface="宋体" charset="-122"/>
              </a:rPr>
              <a:t>、</a:t>
            </a:r>
            <a:r>
              <a:rPr lang="zh-CN" altLang="en-US" sz="2000" smtClean="0">
                <a:latin typeface="宋体" charset="-122"/>
                <a:ea typeface="宋体" charset="-122"/>
              </a:rPr>
              <a:t>业务员要经常拜访经销商的终端门店，掌握终端门店的详细信息（负责人、销售状况、产品结构、销售价格、陈列情况等）。</a:t>
            </a:r>
          </a:p>
          <a:p>
            <a:pPr>
              <a:buFontTx/>
              <a:buNone/>
            </a:pPr>
            <a:r>
              <a:rPr lang="en-US" altLang="zh-CN" sz="2000" smtClean="0">
                <a:latin typeface="宋体" charset="-122"/>
                <a:ea typeface="宋体" charset="-122"/>
              </a:rPr>
              <a:t>2</a:t>
            </a:r>
            <a:r>
              <a:rPr lang="zh-CN" altLang="en-US" sz="2000" smtClean="0">
                <a:latin typeface="宋体" charset="-122"/>
                <a:ea typeface="宋体" charset="-122"/>
              </a:rPr>
              <a:t>、业务员要了解经销商负责的门店每周我司产品的进货、销售和存货情况，并且还好了解竞品价格、销售情况。</a:t>
            </a:r>
          </a:p>
          <a:p>
            <a:pPr>
              <a:buFontTx/>
              <a:buNone/>
            </a:pPr>
            <a:r>
              <a:rPr lang="en-US" altLang="zh-CN" sz="2000" smtClean="0">
                <a:latin typeface="宋体" charset="-122"/>
                <a:ea typeface="宋体" charset="-122"/>
              </a:rPr>
              <a:t>3</a:t>
            </a:r>
            <a:r>
              <a:rPr lang="zh-CN" altLang="en-US" sz="2000" smtClean="0">
                <a:latin typeface="宋体" charset="-122"/>
                <a:ea typeface="宋体" charset="-122"/>
              </a:rPr>
              <a:t>、业务员应与门店老板、店员建立和保持良好的关系，指导门店老板或店员陈列我司产品，了解促销活动的效果。</a:t>
            </a:r>
          </a:p>
          <a:p>
            <a:pPr>
              <a:buFontTx/>
              <a:buNone/>
            </a:pPr>
            <a:r>
              <a:rPr lang="en-US" altLang="zh-CN" sz="2000" smtClean="0">
                <a:latin typeface="宋体" charset="-122"/>
                <a:ea typeface="宋体" charset="-122"/>
              </a:rPr>
              <a:t>4</a:t>
            </a:r>
            <a:r>
              <a:rPr lang="zh-CN" altLang="en-US" sz="2000" smtClean="0">
                <a:latin typeface="宋体" charset="-122"/>
                <a:ea typeface="宋体" charset="-122"/>
              </a:rPr>
              <a:t>、只有真正掌控终端门店，老板才会向业务员下单，由业务员再通知经销商安排配送。</a:t>
            </a:r>
          </a:p>
          <a:p>
            <a:pPr>
              <a:buFontTx/>
              <a:buNone/>
            </a:pPr>
            <a:endParaRPr lang="zh-CN" altLang="en-US" sz="2000" smtClean="0">
              <a:ea typeface="宋体"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357313" y="1571625"/>
          <a:ext cx="5715019" cy="5000648"/>
        </p:xfrm>
        <a:graphic>
          <a:graphicData uri="http://schemas.openxmlformats.org/drawingml/2006/table">
            <a:tbl>
              <a:tblPr/>
              <a:tblGrid>
                <a:gridCol w="381375"/>
                <a:gridCol w="444098"/>
                <a:gridCol w="396495"/>
                <a:gridCol w="397056"/>
                <a:gridCol w="638423"/>
                <a:gridCol w="397056"/>
                <a:gridCol w="412176"/>
                <a:gridCol w="412176"/>
                <a:gridCol w="443537"/>
                <a:gridCol w="443537"/>
                <a:gridCol w="397056"/>
                <a:gridCol w="476017"/>
                <a:gridCol w="476017"/>
              </a:tblGrid>
              <a:tr h="526384">
                <a:tc>
                  <a:txBody>
                    <a:bodyPr/>
                    <a:lstStyle/>
                    <a:p>
                      <a:pPr algn="just">
                        <a:lnSpc>
                          <a:spcPts val="1800"/>
                        </a:lnSpc>
                        <a:spcAft>
                          <a:spcPts val="0"/>
                        </a:spcAft>
                      </a:pPr>
                      <a:r>
                        <a:rPr lang="zh-CN" sz="1000" kern="100" dirty="0">
                          <a:latin typeface="Calibri"/>
                          <a:ea typeface="宋体"/>
                          <a:cs typeface="Times New Roman"/>
                        </a:rPr>
                        <a:t>序号</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店名</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电话</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店主</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详细地址</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类型</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我司产品</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周销量</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价格</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竞争品 牌</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周销量</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价格</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r>
                        <a:rPr lang="zh-CN" sz="1000" kern="100">
                          <a:latin typeface="Calibri"/>
                          <a:ea typeface="宋体"/>
                          <a:cs typeface="Times New Roman"/>
                        </a:rPr>
                        <a:t>进货渠道</a:t>
                      </a: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dirty="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9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dirty="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1000" kern="100" dirty="0">
                        <a:latin typeface="Calibri"/>
                        <a:ea typeface="宋体"/>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397" name="TextBox 4"/>
          <p:cNvSpPr txBox="1">
            <a:spLocks noChangeArrowheads="1"/>
          </p:cNvSpPr>
          <p:nvPr/>
        </p:nvSpPr>
        <p:spPr bwMode="auto">
          <a:xfrm>
            <a:off x="2928938" y="928688"/>
            <a:ext cx="2071687" cy="369887"/>
          </a:xfrm>
          <a:prstGeom prst="rect">
            <a:avLst/>
          </a:prstGeom>
          <a:noFill/>
          <a:ln w="9525">
            <a:noFill/>
            <a:miter lim="800000"/>
            <a:headEnd/>
            <a:tailEnd/>
          </a:ln>
        </p:spPr>
        <p:txBody>
          <a:bodyPr>
            <a:spAutoFit/>
          </a:bodyPr>
          <a:lstStyle/>
          <a:p>
            <a:r>
              <a:rPr lang="zh-CN" altLang="en-US">
                <a:latin typeface="宋体" charset="-122"/>
              </a:rPr>
              <a:t>终端门店拜访表</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标题 1"/>
          <p:cNvSpPr>
            <a:spLocks noGrp="1"/>
          </p:cNvSpPr>
          <p:nvPr>
            <p:ph type="title"/>
          </p:nvPr>
        </p:nvSpPr>
        <p:spPr/>
        <p:txBody>
          <a:bodyPr/>
          <a:lstStyle/>
          <a:p>
            <a:r>
              <a:rPr lang="zh-CN" altLang="en-US" b="1" smtClean="0">
                <a:latin typeface="宋体" charset="-122"/>
                <a:ea typeface="宋体" charset="-122"/>
              </a:rPr>
              <a:t>管理经销商区域市场秩序</a:t>
            </a:r>
            <a:endParaRPr lang="zh-CN" altLang="en-US" b="1" smtClean="0"/>
          </a:p>
        </p:txBody>
      </p:sp>
      <p:sp>
        <p:nvSpPr>
          <p:cNvPr id="52226" name="内容占位符 2"/>
          <p:cNvSpPr>
            <a:spLocks noGrp="1"/>
          </p:cNvSpPr>
          <p:nvPr>
            <p:ph idx="1"/>
          </p:nvPr>
        </p:nvSpPr>
        <p:spPr/>
        <p:txBody>
          <a:bodyPr/>
          <a:lstStyle/>
          <a:p>
            <a:pPr>
              <a:buFontTx/>
              <a:buNone/>
            </a:pPr>
            <a:r>
              <a:rPr lang="zh-CN" altLang="en-US" sz="2400" smtClean="0">
                <a:latin typeface="宋体" charset="-122"/>
                <a:ea typeface="宋体" charset="-122"/>
              </a:rPr>
              <a:t>     由于每个经销商都有自己的专属经销区域，当经销商库存过高或者经销商为了返利，向自己下级批发商或其它区域，低于厂价销售，导致市场上我司产品价格混乱。为了避免串货现象的发生，业务员要每天了解批发商和终端零售价格变动情况，如果发生串货现象，及时向公司反馈，并对经销商做出相应的处罚。</a:t>
            </a:r>
            <a:endParaRPr lang="en-US" altLang="zh-CN" sz="2400" smtClean="0">
              <a:latin typeface="宋体" charset="-122"/>
              <a:ea typeface="宋体" charset="-122"/>
            </a:endParaRPr>
          </a:p>
          <a:p>
            <a:pPr>
              <a:buFontTx/>
              <a:buNone/>
            </a:pPr>
            <a:endParaRPr lang="zh-CN" alt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p:txBody>
          <a:bodyPr/>
          <a:lstStyle/>
          <a:p>
            <a:r>
              <a:rPr lang="zh-CN" altLang="en-US" smtClean="0"/>
              <a:t>货款回收</a:t>
            </a:r>
          </a:p>
        </p:txBody>
      </p:sp>
      <p:sp>
        <p:nvSpPr>
          <p:cNvPr id="53250" name="内容占位符 2"/>
          <p:cNvSpPr>
            <a:spLocks noGrp="1"/>
          </p:cNvSpPr>
          <p:nvPr>
            <p:ph idx="1"/>
          </p:nvPr>
        </p:nvSpPr>
        <p:spPr/>
        <p:txBody>
          <a:bodyPr/>
          <a:lstStyle/>
          <a:p>
            <a:pPr>
              <a:buFontTx/>
              <a:buNone/>
            </a:pPr>
            <a:r>
              <a:rPr lang="zh-CN" altLang="en-US" smtClean="0">
                <a:latin typeface="宋体" charset="-122"/>
                <a:ea typeface="宋体" charset="-122"/>
              </a:rPr>
              <a:t>      回收货款，是业务员销售过程中最重要的环节，如果没有收到客户的货款，就不算完成了销售。 </a:t>
            </a:r>
            <a:endParaRPr lang="en-US" altLang="zh-CN" smtClean="0">
              <a:latin typeface="宋体" charset="-122"/>
              <a:ea typeface="宋体" charset="-122"/>
            </a:endParaRPr>
          </a:p>
          <a:p>
            <a:pPr>
              <a:buFontTx/>
              <a:buNone/>
            </a:pPr>
            <a:r>
              <a:rPr lang="zh-CN" altLang="en-US" smtClean="0">
                <a:latin typeface="宋体" charset="-122"/>
                <a:ea typeface="宋体" charset="-122"/>
              </a:rPr>
              <a:t>      公司采取先付款后提货的原则，对于经销商因特殊原因拖欠我司货款的情况，业务员必须及时回收货款，避免对公司造成损失。业务员不得收取经销商的现金货款，经销商货款一律以支票或银行汇款形式汇到公司账户。</a:t>
            </a:r>
          </a:p>
          <a:p>
            <a:endParaRPr lang="zh-CN"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2"/>
          <p:cNvSpPr>
            <a:spLocks noGrp="1"/>
          </p:cNvSpPr>
          <p:nvPr>
            <p:ph idx="1"/>
          </p:nvPr>
        </p:nvSpPr>
        <p:spPr>
          <a:xfrm>
            <a:off x="357188" y="1000125"/>
            <a:ext cx="8413750" cy="3689350"/>
          </a:xfrm>
        </p:spPr>
        <p:txBody>
          <a:bodyPr/>
          <a:lstStyle/>
          <a:p>
            <a:pPr>
              <a:buFontTx/>
              <a:buNone/>
            </a:pPr>
            <a:r>
              <a:rPr lang="zh-CN" altLang="en-US" smtClean="0">
                <a:latin typeface="宋体" charset="-122"/>
                <a:ea typeface="宋体" charset="-122"/>
              </a:rPr>
              <a:t>  根据目标市场的人口数量多少、人口分布情况、终端门店多少以及竞争对手市场占有率等信息，再结合自身公司产品的优劣势，决定是否需要经销商或区域经销商的数量。</a:t>
            </a:r>
            <a:endParaRPr lang="en-US" altLang="zh-CN" smtClean="0">
              <a:latin typeface="宋体" charset="-122"/>
              <a:ea typeface="宋体" charset="-122"/>
            </a:endParaRPr>
          </a:p>
          <a:p>
            <a:pPr>
              <a:buFontTx/>
              <a:buNone/>
            </a:pPr>
            <a:r>
              <a:rPr lang="zh-CN" altLang="en-US" smtClean="0">
                <a:latin typeface="宋体" charset="-122"/>
                <a:ea typeface="宋体" charset="-122"/>
              </a:rPr>
              <a:t>   以塔克拉底市为例</a:t>
            </a:r>
            <a:endParaRPr lang="en-US" altLang="zh-CN" smtClean="0">
              <a:latin typeface="宋体" charset="-122"/>
              <a:ea typeface="宋体" charset="-122"/>
            </a:endParaRPr>
          </a:p>
          <a:p>
            <a:pPr>
              <a:buFontTx/>
              <a:buNone/>
            </a:pPr>
            <a:r>
              <a:rPr lang="en-US" altLang="zh-CN" smtClean="0">
                <a:latin typeface="宋体" charset="-122"/>
                <a:ea typeface="宋体" charset="-122"/>
              </a:rPr>
              <a:t>1</a:t>
            </a:r>
            <a:r>
              <a:rPr lang="zh-CN" altLang="en-US" smtClean="0">
                <a:latin typeface="宋体" charset="-122"/>
                <a:ea typeface="宋体" charset="-122"/>
              </a:rPr>
              <a:t>、塔克拉底市人口</a:t>
            </a:r>
            <a:r>
              <a:rPr lang="en-US" altLang="zh-CN" smtClean="0">
                <a:latin typeface="宋体" charset="-122"/>
                <a:ea typeface="宋体" charset="-122"/>
              </a:rPr>
              <a:t>25</a:t>
            </a:r>
            <a:r>
              <a:rPr lang="zh-CN" altLang="en-US" smtClean="0">
                <a:latin typeface="宋体" charset="-122"/>
                <a:ea typeface="宋体" charset="-122"/>
              </a:rPr>
              <a:t>万，人口分布比较集中，消费水平偏低</a:t>
            </a: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、终端门店数量为</a:t>
            </a:r>
            <a:r>
              <a:rPr lang="en-US" altLang="zh-CN" smtClean="0">
                <a:latin typeface="宋体" charset="-122"/>
                <a:ea typeface="宋体" charset="-122"/>
              </a:rPr>
              <a:t>50</a:t>
            </a:r>
            <a:r>
              <a:rPr lang="zh-CN" altLang="en-US" smtClean="0">
                <a:latin typeface="宋体" charset="-122"/>
                <a:ea typeface="宋体" charset="-122"/>
              </a:rPr>
              <a:t>家，批发商有</a:t>
            </a:r>
            <a:r>
              <a:rPr lang="en-US" altLang="zh-CN" smtClean="0">
                <a:latin typeface="宋体" charset="-122"/>
                <a:ea typeface="宋体" charset="-122"/>
              </a:rPr>
              <a:t>5</a:t>
            </a:r>
            <a:r>
              <a:rPr lang="zh-CN" altLang="en-US" smtClean="0">
                <a:latin typeface="宋体" charset="-122"/>
                <a:ea typeface="宋体" charset="-122"/>
              </a:rPr>
              <a:t>家</a:t>
            </a: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、消费者工资水平属于中等偏下，习惯购买中低端快消产品</a:t>
            </a:r>
            <a:endParaRPr lang="en-US" altLang="zh-CN" smtClean="0">
              <a:latin typeface="宋体" charset="-122"/>
              <a:ea typeface="宋体" charset="-122"/>
            </a:endParaRPr>
          </a:p>
          <a:p>
            <a:pPr>
              <a:buFontTx/>
              <a:buNone/>
            </a:pPr>
            <a:r>
              <a:rPr lang="en-US" altLang="zh-CN" smtClean="0">
                <a:latin typeface="宋体" charset="-122"/>
                <a:ea typeface="宋体" charset="-122"/>
              </a:rPr>
              <a:t>4</a:t>
            </a:r>
            <a:r>
              <a:rPr lang="zh-CN" altLang="en-US" smtClean="0">
                <a:latin typeface="宋体" charset="-122"/>
                <a:ea typeface="宋体" charset="-122"/>
              </a:rPr>
              <a:t>、各品牌市场占有率不高</a:t>
            </a:r>
            <a:endParaRPr lang="en-US" altLang="zh-CN" smtClean="0">
              <a:latin typeface="宋体" charset="-122"/>
              <a:ea typeface="宋体" charset="-122"/>
            </a:endParaRPr>
          </a:p>
          <a:p>
            <a:pPr>
              <a:buFontTx/>
              <a:buNone/>
            </a:pPr>
            <a:r>
              <a:rPr lang="zh-CN" altLang="en-US" smtClean="0">
                <a:latin typeface="宋体" charset="-122"/>
                <a:ea typeface="宋体" charset="-122"/>
              </a:rPr>
              <a:t>      从以上几点可以选出其中一家批发商为我司塔克拉底经销商，其他四家暂为二批商。如果城市人口、终端门店数量要多，可以按该城市自身的行政区域，选择区域经销商。</a:t>
            </a:r>
            <a:endParaRPr lang="en-US" altLang="zh-CN" smtClean="0">
              <a:latin typeface="宋体" charset="-122"/>
              <a:ea typeface="宋体" charset="-122"/>
            </a:endParaRPr>
          </a:p>
          <a:p>
            <a:pPr>
              <a:buFontTx/>
              <a:buNone/>
            </a:pPr>
            <a:endParaRPr lang="zh-CN" alt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标题 1"/>
          <p:cNvSpPr>
            <a:spLocks noGrp="1"/>
          </p:cNvSpPr>
          <p:nvPr>
            <p:ph type="title"/>
          </p:nvPr>
        </p:nvSpPr>
        <p:spPr/>
        <p:txBody>
          <a:bodyPr/>
          <a:lstStyle/>
          <a:p>
            <a:r>
              <a:rPr lang="zh-CN" altLang="en-US" b="1" smtClean="0">
                <a:latin typeface="宋体" charset="-122"/>
                <a:ea typeface="宋体" charset="-122"/>
              </a:rPr>
              <a:t>对经销商的考核</a:t>
            </a:r>
          </a:p>
        </p:txBody>
      </p:sp>
      <p:sp>
        <p:nvSpPr>
          <p:cNvPr id="54274" name="内容占位符 2"/>
          <p:cNvSpPr>
            <a:spLocks noGrp="1"/>
          </p:cNvSpPr>
          <p:nvPr>
            <p:ph idx="1"/>
          </p:nvPr>
        </p:nvSpPr>
        <p:spPr>
          <a:xfrm>
            <a:off x="323850" y="1700213"/>
            <a:ext cx="8413750" cy="3687762"/>
          </a:xfrm>
        </p:spPr>
        <p:txBody>
          <a:bodyPr/>
          <a:lstStyle/>
          <a:p>
            <a:pPr>
              <a:buFontTx/>
              <a:buNone/>
            </a:pPr>
            <a:r>
              <a:rPr lang="zh-CN" altLang="en-US" dirty="0" smtClean="0"/>
              <a:t>          </a:t>
            </a:r>
            <a:r>
              <a:rPr lang="zh-CN" altLang="en-US" dirty="0" smtClean="0">
                <a:latin typeface="宋体" charset="-122"/>
                <a:ea typeface="宋体" charset="-122"/>
              </a:rPr>
              <a:t>经销商的工作好坏直接影响我司的销售量，为了加强对经销商的管理和提高经销商的积极性，就需要每年对经销商进行考核评估，给予必要的奖励。</a:t>
            </a:r>
            <a:endParaRPr lang="en-US" altLang="zh-CN" dirty="0" smtClean="0">
              <a:latin typeface="宋体" charset="-122"/>
              <a:ea typeface="宋体" charset="-122"/>
            </a:endParaRPr>
          </a:p>
          <a:p>
            <a:pPr>
              <a:buFontTx/>
              <a:buNone/>
            </a:pPr>
            <a:r>
              <a:rPr lang="zh-CN" altLang="en-US" dirty="0" smtClean="0">
                <a:latin typeface="宋体" charset="-122"/>
                <a:ea typeface="宋体" charset="-122"/>
              </a:rPr>
              <a:t>考核评价因素：</a:t>
            </a:r>
            <a:endParaRPr lang="en-US" altLang="zh-CN" dirty="0" smtClean="0">
              <a:latin typeface="宋体" charset="-122"/>
              <a:ea typeface="宋体" charset="-122"/>
            </a:endParaRPr>
          </a:p>
          <a:p>
            <a:pPr>
              <a:buFontTx/>
              <a:buNone/>
            </a:pPr>
            <a:r>
              <a:rPr kumimoji="1" lang="en-US" altLang="zh-CN" dirty="0" smtClean="0">
                <a:latin typeface="宋体" charset="-122"/>
                <a:ea typeface="宋体" charset="-122"/>
              </a:rPr>
              <a:t>1</a:t>
            </a:r>
            <a:r>
              <a:rPr kumimoji="1" lang="zh-CN" altLang="en-US" dirty="0" smtClean="0">
                <a:latin typeface="宋体" charset="-122"/>
                <a:ea typeface="宋体" charset="-122"/>
              </a:rPr>
              <a:t>、对销售额的贡献</a:t>
            </a:r>
          </a:p>
          <a:p>
            <a:pPr>
              <a:buFontTx/>
              <a:buNone/>
            </a:pPr>
            <a:r>
              <a:rPr kumimoji="1" lang="zh-CN" altLang="en-US" dirty="0" smtClean="0">
                <a:ea typeface="宋体" charset="-122"/>
              </a:rPr>
              <a:t>         经销商在一年内销量目标的完成情况和实际商店数和区域内的分销情况。</a:t>
            </a:r>
          </a:p>
          <a:p>
            <a:pPr>
              <a:buFontTx/>
              <a:buNone/>
            </a:pPr>
            <a:r>
              <a:rPr kumimoji="1" lang="en-US" altLang="zh-CN" dirty="0" smtClean="0">
                <a:latin typeface="宋体" charset="-122"/>
                <a:ea typeface="宋体" charset="-122"/>
              </a:rPr>
              <a:t>2</a:t>
            </a:r>
            <a:r>
              <a:rPr kumimoji="1" lang="zh-CN" altLang="en-US" dirty="0" smtClean="0">
                <a:latin typeface="宋体" charset="-122"/>
                <a:ea typeface="宋体" charset="-122"/>
              </a:rPr>
              <a:t>、对利润的贡献</a:t>
            </a:r>
          </a:p>
          <a:p>
            <a:pPr>
              <a:buFontTx/>
              <a:buNone/>
            </a:pPr>
            <a:r>
              <a:rPr kumimoji="1" lang="zh-CN" altLang="en-US" dirty="0" smtClean="0">
                <a:ea typeface="宋体" charset="-122"/>
              </a:rPr>
              <a:t>公司对经销商的投入花费与经销商销量之比是否合理。</a:t>
            </a:r>
          </a:p>
          <a:p>
            <a:pPr>
              <a:buFontTx/>
              <a:buNone/>
            </a:pPr>
            <a:r>
              <a:rPr kumimoji="1" lang="en-US" altLang="zh-CN" dirty="0" smtClean="0">
                <a:latin typeface="宋体" charset="-122"/>
                <a:ea typeface="宋体" charset="-122"/>
              </a:rPr>
              <a:t>3</a:t>
            </a:r>
            <a:r>
              <a:rPr kumimoji="1" lang="zh-CN" altLang="en-US" dirty="0" smtClean="0">
                <a:latin typeface="宋体" charset="-122"/>
                <a:ea typeface="宋体" charset="-122"/>
              </a:rPr>
              <a:t>、客户满意程度</a:t>
            </a:r>
            <a:endParaRPr lang="zh-CN" altLang="en-US" dirty="0" smtClean="0">
              <a:latin typeface="宋体" charset="-122"/>
              <a:ea typeface="宋体" charset="-122"/>
            </a:endParaRPr>
          </a:p>
          <a:p>
            <a:pPr eaLnBrk="0" hangingPunct="0">
              <a:lnSpc>
                <a:spcPct val="120000"/>
              </a:lnSpc>
              <a:buClr>
                <a:schemeClr val="tx2"/>
              </a:buClr>
              <a:buFont typeface="Wingdings" pitchFamily="2" charset="2"/>
              <a:buNone/>
            </a:pPr>
            <a:r>
              <a:rPr kumimoji="1" lang="zh-CN" altLang="en-US" dirty="0" smtClean="0">
                <a:ea typeface="宋体" charset="-122"/>
              </a:rPr>
              <a:t>        经销商为客户提供的服务质量，包括走单、送货、付款、理货、促销、走访等。</a:t>
            </a:r>
          </a:p>
          <a:p>
            <a:pPr eaLnBrk="0" hangingPunct="0">
              <a:lnSpc>
                <a:spcPct val="120000"/>
              </a:lnSpc>
              <a:buClr>
                <a:schemeClr val="tx2"/>
              </a:buClr>
              <a:buFont typeface="Wingdings" pitchFamily="2" charset="2"/>
              <a:buNone/>
            </a:pPr>
            <a:endParaRPr lang="zh-CN" altLang="en-US" dirty="0" smtClean="0">
              <a:ea typeface="宋体"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50825" y="836613"/>
            <a:ext cx="8413750" cy="3687762"/>
          </a:xfrm>
        </p:spPr>
        <p:txBody>
          <a:bodyPr/>
          <a:lstStyle/>
          <a:p>
            <a:pPr>
              <a:buFontTx/>
              <a:buNone/>
            </a:pPr>
            <a:r>
              <a:rPr kumimoji="1" lang="en-US" altLang="zh-CN" smtClean="0">
                <a:latin typeface="宋体" charset="-122"/>
                <a:ea typeface="宋体" charset="-122"/>
              </a:rPr>
              <a:t>4</a:t>
            </a:r>
            <a:r>
              <a:rPr kumimoji="1" lang="zh-CN" altLang="en-US" smtClean="0">
                <a:latin typeface="宋体" charset="-122"/>
                <a:ea typeface="宋体" charset="-122"/>
              </a:rPr>
              <a:t>、对市场稳定的贡献</a:t>
            </a:r>
          </a:p>
          <a:p>
            <a:pPr>
              <a:buFontTx/>
              <a:buNone/>
            </a:pPr>
            <a:r>
              <a:rPr kumimoji="1" lang="zh-CN" altLang="en-US" smtClean="0">
                <a:ea typeface="宋体" charset="-122"/>
              </a:rPr>
              <a:t>     经销商对价格和销售区域规定的遵守程度。</a:t>
            </a:r>
          </a:p>
          <a:p>
            <a:pPr>
              <a:buFontTx/>
              <a:buNone/>
            </a:pPr>
            <a:r>
              <a:rPr kumimoji="1" lang="en-US" altLang="zh-CN" smtClean="0">
                <a:latin typeface="宋体" charset="-122"/>
                <a:ea typeface="宋体" charset="-122"/>
              </a:rPr>
              <a:t>5</a:t>
            </a:r>
            <a:r>
              <a:rPr kumimoji="1" lang="zh-CN" altLang="en-US" smtClean="0">
                <a:latin typeface="宋体" charset="-122"/>
                <a:ea typeface="宋体" charset="-122"/>
              </a:rPr>
              <a:t>、综合营销能力</a:t>
            </a:r>
          </a:p>
          <a:p>
            <a:pPr>
              <a:buFontTx/>
              <a:buNone/>
            </a:pPr>
            <a:r>
              <a:rPr kumimoji="1" lang="zh-CN" altLang="en-US" smtClean="0">
                <a:ea typeface="宋体" charset="-122"/>
              </a:rPr>
              <a:t>         经销商是否有精通业务的骨干人员，并熟悉公司及竞争对手的产品和服务情况。</a:t>
            </a:r>
          </a:p>
          <a:p>
            <a:pPr>
              <a:buFontTx/>
              <a:buNone/>
            </a:pPr>
            <a:r>
              <a:rPr kumimoji="1" lang="zh-CN" altLang="en-US" smtClean="0">
                <a:ea typeface="宋体" charset="-122"/>
              </a:rPr>
              <a:t>         经销商对市场长期趋势和竞争变化是否有灵敏的适应能力。</a:t>
            </a:r>
          </a:p>
          <a:p>
            <a:pPr>
              <a:buFontTx/>
              <a:buNone/>
            </a:pPr>
            <a:endParaRPr kumimoji="1" lang="zh-CN" altLang="en-US" smtClean="0">
              <a:latin typeface="宋体" charset="-122"/>
              <a:ea typeface="宋体"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内容占位符 2"/>
          <p:cNvSpPr>
            <a:spLocks noGrp="1"/>
          </p:cNvSpPr>
          <p:nvPr>
            <p:ph idx="1"/>
          </p:nvPr>
        </p:nvSpPr>
        <p:spPr>
          <a:xfrm>
            <a:off x="357188" y="1000125"/>
            <a:ext cx="8413750" cy="5500688"/>
          </a:xfrm>
        </p:spPr>
        <p:txBody>
          <a:bodyPr/>
          <a:lstStyle/>
          <a:p>
            <a:pPr>
              <a:buFontTx/>
              <a:buNone/>
            </a:pPr>
            <a:r>
              <a:rPr lang="zh-CN" altLang="en-US" sz="2400" smtClean="0">
                <a:solidFill>
                  <a:srgbClr val="000000"/>
                </a:solidFill>
                <a:latin typeface="宋体" charset="-122"/>
                <a:ea typeface="宋体" charset="-122"/>
              </a:rPr>
              <a:t>     </a:t>
            </a:r>
            <a:endParaRPr lang="en-US" altLang="zh-CN" sz="2400" smtClean="0">
              <a:solidFill>
                <a:srgbClr val="000000"/>
              </a:solidFill>
              <a:latin typeface="宋体" charset="-122"/>
              <a:ea typeface="宋体" charset="-122"/>
            </a:endParaRPr>
          </a:p>
          <a:p>
            <a:pPr>
              <a:buFontTx/>
              <a:buNone/>
            </a:pPr>
            <a:endParaRPr lang="en-US" altLang="zh-CN" sz="2400" smtClean="0">
              <a:solidFill>
                <a:srgbClr val="000000"/>
              </a:solidFill>
              <a:latin typeface="宋体" charset="-122"/>
              <a:ea typeface="宋体" charset="-122"/>
            </a:endParaRPr>
          </a:p>
          <a:p>
            <a:pPr>
              <a:buFontTx/>
              <a:buNone/>
            </a:pPr>
            <a:endParaRPr lang="en-US" altLang="zh-CN" sz="2400" smtClean="0">
              <a:solidFill>
                <a:srgbClr val="000000"/>
              </a:solidFill>
              <a:latin typeface="宋体" charset="-122"/>
              <a:ea typeface="宋体" charset="-122"/>
            </a:endParaRPr>
          </a:p>
          <a:p>
            <a:pPr>
              <a:buFontTx/>
              <a:buNone/>
            </a:pPr>
            <a:r>
              <a:rPr lang="en-US" altLang="zh-CN" sz="3200" smtClean="0">
                <a:solidFill>
                  <a:srgbClr val="000000"/>
                </a:solidFill>
                <a:latin typeface="宋体" charset="-122"/>
                <a:ea typeface="宋体" charset="-122"/>
              </a:rPr>
              <a:t>     </a:t>
            </a:r>
            <a:r>
              <a:rPr lang="zh-CN" altLang="en-US" sz="3200" smtClean="0">
                <a:solidFill>
                  <a:srgbClr val="000000"/>
                </a:solidFill>
                <a:latin typeface="宋体" charset="-122"/>
                <a:ea typeface="宋体" charset="-122"/>
              </a:rPr>
              <a:t>只有当业务员直接努力去帮助经销商达到他们的业务目标，才能实现自己在经销商的业务目标。</a:t>
            </a:r>
          </a:p>
          <a:p>
            <a:pPr>
              <a:buFontTx/>
              <a:buNone/>
            </a:pPr>
            <a:endParaRPr lang="zh-CN" altLang="en-US"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2"/>
          <p:cNvPicPr>
            <a:picLocks noGrp="1" noChangeAspect="1" noChangeArrowheads="1"/>
          </p:cNvPicPr>
          <p:nvPr>
            <p:ph idx="1"/>
          </p:nvPr>
        </p:nvPicPr>
        <p:blipFill>
          <a:blip r:embed="rId2"/>
          <a:srcRect/>
          <a:stretch>
            <a:fillRect/>
          </a:stretch>
        </p:blipFill>
        <p:spPr>
          <a:xfrm>
            <a:off x="2500313" y="2643188"/>
            <a:ext cx="4357687" cy="1500187"/>
          </a:xfr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3357563" y="1000125"/>
            <a:ext cx="1428750"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SUNDA</a:t>
            </a:r>
            <a:endParaRPr lang="zh-CN" altLang="en-US" dirty="0"/>
          </a:p>
        </p:txBody>
      </p:sp>
      <p:sp>
        <p:nvSpPr>
          <p:cNvPr id="6" name="下箭头 5"/>
          <p:cNvSpPr/>
          <p:nvPr/>
        </p:nvSpPr>
        <p:spPr>
          <a:xfrm>
            <a:off x="4071938" y="2071688"/>
            <a:ext cx="71437"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椭圆 6"/>
          <p:cNvSpPr/>
          <p:nvPr/>
        </p:nvSpPr>
        <p:spPr>
          <a:xfrm>
            <a:off x="3357563" y="2643188"/>
            <a:ext cx="1500187" cy="928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t>经销商</a:t>
            </a:r>
          </a:p>
        </p:txBody>
      </p:sp>
      <p:sp>
        <p:nvSpPr>
          <p:cNvPr id="9" name="椭圆 8"/>
          <p:cNvSpPr/>
          <p:nvPr/>
        </p:nvSpPr>
        <p:spPr>
          <a:xfrm>
            <a:off x="3429000" y="4286250"/>
            <a:ext cx="1428750" cy="857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t>二批商</a:t>
            </a:r>
          </a:p>
        </p:txBody>
      </p:sp>
      <p:sp>
        <p:nvSpPr>
          <p:cNvPr id="12" name="右箭头 11"/>
          <p:cNvSpPr/>
          <p:nvPr/>
        </p:nvSpPr>
        <p:spPr>
          <a:xfrm>
            <a:off x="4857750" y="3071813"/>
            <a:ext cx="714375"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椭圆 12"/>
          <p:cNvSpPr/>
          <p:nvPr/>
        </p:nvSpPr>
        <p:spPr>
          <a:xfrm>
            <a:off x="5572125" y="2714625"/>
            <a:ext cx="1214438" cy="857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t>终端门店</a:t>
            </a:r>
          </a:p>
        </p:txBody>
      </p:sp>
      <p:sp>
        <p:nvSpPr>
          <p:cNvPr id="14" name="下箭头 13"/>
          <p:cNvSpPr/>
          <p:nvPr/>
        </p:nvSpPr>
        <p:spPr>
          <a:xfrm>
            <a:off x="4071938" y="5143500"/>
            <a:ext cx="71437" cy="785813"/>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椭圆 14"/>
          <p:cNvSpPr/>
          <p:nvPr/>
        </p:nvSpPr>
        <p:spPr>
          <a:xfrm>
            <a:off x="3429000" y="5929313"/>
            <a:ext cx="1357313" cy="928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t>终端门店</a:t>
            </a:r>
          </a:p>
        </p:txBody>
      </p:sp>
      <p:sp>
        <p:nvSpPr>
          <p:cNvPr id="20" name="下箭头 19"/>
          <p:cNvSpPr/>
          <p:nvPr/>
        </p:nvSpPr>
        <p:spPr>
          <a:xfrm>
            <a:off x="4071938" y="3571875"/>
            <a:ext cx="71437" cy="7143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标题 1"/>
          <p:cNvSpPr>
            <a:spLocks noGrp="1"/>
          </p:cNvSpPr>
          <p:nvPr>
            <p:ph type="title"/>
          </p:nvPr>
        </p:nvSpPr>
        <p:spPr/>
        <p:txBody>
          <a:bodyPr/>
          <a:lstStyle/>
          <a:p>
            <a:r>
              <a:rPr lang="zh-CN" altLang="en-US" smtClean="0"/>
              <a:t>如何调查经销商</a:t>
            </a:r>
          </a:p>
        </p:txBody>
      </p:sp>
      <p:sp>
        <p:nvSpPr>
          <p:cNvPr id="58370" name="内容占位符 2"/>
          <p:cNvSpPr>
            <a:spLocks noGrp="1"/>
          </p:cNvSpPr>
          <p:nvPr>
            <p:ph idx="1"/>
          </p:nvPr>
        </p:nvSpPr>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、通过查看我司合作客户的销售记录，可以知道客户快消品品种的构成，各品种销售的占比情况，以此评估经销商的分销能力。</a:t>
            </a: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、登门拜访的方式</a:t>
            </a:r>
            <a:endParaRPr lang="en-US" altLang="zh-CN" smtClean="0">
              <a:latin typeface="宋体" charset="-122"/>
              <a:ea typeface="宋体" charset="-122"/>
            </a:endParaRPr>
          </a:p>
          <a:p>
            <a:pPr>
              <a:buFontTx/>
              <a:buNone/>
            </a:pPr>
            <a:r>
              <a:rPr lang="zh-CN" altLang="en-US" smtClean="0">
                <a:latin typeface="宋体" charset="-122"/>
                <a:ea typeface="宋体" charset="-122"/>
              </a:rPr>
              <a:t>     上门拜访是了解经销商的必须方式，具体为看、访、谈。</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看：看竞品销售、看竞品陈列、看竞品产品结构、看经销商的库房规模、员工人数等。</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访：访店员、老板，了解现在经销竞品的月销售情况、经销竞品的时间、仓库库存量、现有固定终端门店数量、是否提供终端配送等。</a:t>
            </a:r>
            <a:endParaRPr lang="en-US" altLang="zh-CN" smtClean="0">
              <a:latin typeface="宋体" charset="-122"/>
              <a:ea typeface="宋体" charset="-122"/>
            </a:endParaRPr>
          </a:p>
          <a:p>
            <a:pPr>
              <a:buFontTx/>
              <a:buNone/>
            </a:pPr>
            <a:r>
              <a:rPr lang="en-US" altLang="zh-CN" smtClean="0">
                <a:latin typeface="宋体" charset="-122"/>
                <a:ea typeface="宋体" charset="-122"/>
              </a:rPr>
              <a:t>     </a:t>
            </a:r>
            <a:r>
              <a:rPr lang="zh-CN" altLang="en-US" smtClean="0">
                <a:latin typeface="宋体" charset="-122"/>
                <a:ea typeface="宋体" charset="-122"/>
              </a:rPr>
              <a:t>谈：主要是介绍我司产品信息、公司经销政策，了解经销商的合作意愿。</a:t>
            </a:r>
          </a:p>
          <a:p>
            <a:endParaRPr lang="zh-CN"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标题 1"/>
          <p:cNvSpPr>
            <a:spLocks noGrp="1"/>
          </p:cNvSpPr>
          <p:nvPr>
            <p:ph type="title"/>
          </p:nvPr>
        </p:nvSpPr>
        <p:spPr/>
        <p:txBody>
          <a:bodyPr/>
          <a:lstStyle/>
          <a:p>
            <a:r>
              <a:rPr lang="zh-CN" altLang="en-US" b="1" smtClean="0">
                <a:latin typeface="宋体" charset="-122"/>
                <a:ea typeface="宋体" charset="-122"/>
              </a:rPr>
              <a:t>经销商员工培训</a:t>
            </a:r>
          </a:p>
        </p:txBody>
      </p:sp>
      <p:sp>
        <p:nvSpPr>
          <p:cNvPr id="59394" name="内容占位符 2"/>
          <p:cNvSpPr>
            <a:spLocks noGrp="1"/>
          </p:cNvSpPr>
          <p:nvPr>
            <p:ph idx="1"/>
          </p:nvPr>
        </p:nvSpPr>
        <p:spPr>
          <a:xfrm>
            <a:off x="365125" y="1908175"/>
            <a:ext cx="8413750" cy="4521200"/>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、产品知识的培训</a:t>
            </a:r>
            <a:endParaRPr lang="en-US" altLang="zh-CN" smtClean="0">
              <a:latin typeface="宋体" charset="-122"/>
              <a:ea typeface="宋体" charset="-122"/>
            </a:endParaRPr>
          </a:p>
          <a:p>
            <a:pPr>
              <a:buFontTx/>
              <a:buNone/>
            </a:pPr>
            <a:r>
              <a:rPr lang="zh-CN" altLang="en-US" smtClean="0">
                <a:latin typeface="宋体" charset="-122"/>
                <a:ea typeface="宋体" charset="-122"/>
              </a:rPr>
              <a:t>      业务员必须成为公司产品基本知识的专家，了解公司不同品种、不同包装产品的特性，并向经销商的业务人员进行灌输。（详见公司产品手册）</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、终端销售技巧培训</a:t>
            </a:r>
            <a:endParaRPr lang="en-US" altLang="zh-CN" smtClean="0">
              <a:latin typeface="宋体" charset="-122"/>
              <a:ea typeface="宋体" charset="-122"/>
            </a:endParaRPr>
          </a:p>
          <a:p>
            <a:pPr>
              <a:buFontTx/>
              <a:buNone/>
            </a:pPr>
            <a:r>
              <a:rPr lang="zh-CN" altLang="en-US" smtClean="0">
                <a:latin typeface="宋体" charset="-122"/>
                <a:ea typeface="宋体" charset="-122"/>
              </a:rPr>
              <a:t>      终端拜访门店技巧、终端陈列等培训，以提高经销商员工的销售水平。（详见终端销售技巧培训）</a:t>
            </a:r>
          </a:p>
          <a:p>
            <a:pPr>
              <a:buFontTx/>
              <a:buNone/>
            </a:pPr>
            <a:endParaRPr lang="zh-CN"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r>
              <a:rPr lang="zh-CN" altLang="en-US" b="1" smtClean="0">
                <a:latin typeface="宋体" charset="-122"/>
                <a:ea typeface="宋体" charset="-122"/>
              </a:rPr>
              <a:t>二、区域经销商调查</a:t>
            </a:r>
          </a:p>
        </p:txBody>
      </p:sp>
      <p:sp>
        <p:nvSpPr>
          <p:cNvPr id="18434" name="内容占位符 2"/>
          <p:cNvSpPr>
            <a:spLocks noGrp="1"/>
          </p:cNvSpPr>
          <p:nvPr>
            <p:ph idx="1"/>
          </p:nvPr>
        </p:nvSpPr>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、调查方法</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、调查内容</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r>
              <a:rPr lang="zh-CN" altLang="en-US" b="1" smtClean="0">
                <a:latin typeface="宋体" charset="-122"/>
                <a:ea typeface="宋体" charset="-122"/>
              </a:rPr>
              <a:t>调查方法</a:t>
            </a:r>
          </a:p>
        </p:txBody>
      </p:sp>
      <p:sp>
        <p:nvSpPr>
          <p:cNvPr id="19458" name="内容占位符 2"/>
          <p:cNvSpPr>
            <a:spLocks noGrp="1"/>
          </p:cNvSpPr>
          <p:nvPr>
            <p:ph idx="1"/>
          </p:nvPr>
        </p:nvSpPr>
        <p:spPr/>
        <p:txBody>
          <a:bodyPr/>
          <a:lstStyle/>
          <a:p>
            <a:pPr>
              <a:buFontTx/>
              <a:buNone/>
            </a:pPr>
            <a:r>
              <a:rPr lang="en-US" altLang="zh-CN" sz="2400" smtClean="0">
                <a:latin typeface="宋体" charset="-122"/>
                <a:ea typeface="宋体" charset="-122"/>
              </a:rPr>
              <a:t>1</a:t>
            </a:r>
            <a:r>
              <a:rPr lang="zh-CN" altLang="en-US" sz="2400" smtClean="0">
                <a:latin typeface="宋体" charset="-122"/>
                <a:ea typeface="宋体" charset="-122"/>
              </a:rPr>
              <a:t>、根据公司现有合作客户中选择</a:t>
            </a:r>
            <a:endParaRPr lang="en-US" altLang="zh-CN" sz="2400" smtClean="0">
              <a:latin typeface="宋体" charset="-122"/>
              <a:ea typeface="宋体" charset="-122"/>
            </a:endParaRPr>
          </a:p>
          <a:p>
            <a:pPr>
              <a:buFontTx/>
              <a:buNone/>
            </a:pPr>
            <a:endParaRPr lang="en-US" altLang="zh-CN" sz="2400" smtClean="0">
              <a:latin typeface="宋体" charset="-122"/>
              <a:ea typeface="宋体" charset="-122"/>
            </a:endParaRPr>
          </a:p>
          <a:p>
            <a:pPr>
              <a:buFontTx/>
              <a:buNone/>
            </a:pPr>
            <a:r>
              <a:rPr lang="en-US" altLang="zh-CN" sz="2400" smtClean="0">
                <a:latin typeface="宋体" charset="-122"/>
                <a:ea typeface="宋体" charset="-122"/>
              </a:rPr>
              <a:t>2</a:t>
            </a:r>
            <a:r>
              <a:rPr lang="zh-CN" altLang="en-US" sz="2400" smtClean="0">
                <a:latin typeface="宋体" charset="-122"/>
                <a:ea typeface="宋体" charset="-122"/>
              </a:rPr>
              <a:t>、从快消品批发市场中寻找</a:t>
            </a:r>
            <a:endParaRPr lang="en-US" altLang="zh-CN" sz="2400" smtClean="0">
              <a:latin typeface="宋体" charset="-122"/>
              <a:ea typeface="宋体" charset="-122"/>
            </a:endParaRPr>
          </a:p>
          <a:p>
            <a:pPr>
              <a:buFontTx/>
              <a:buNone/>
            </a:pPr>
            <a:endParaRPr lang="en-US" altLang="zh-CN" sz="2400" smtClean="0">
              <a:latin typeface="宋体" charset="-122"/>
              <a:ea typeface="宋体" charset="-122"/>
            </a:endParaRPr>
          </a:p>
          <a:p>
            <a:pPr>
              <a:buFontTx/>
              <a:buNone/>
            </a:pPr>
            <a:endParaRPr lang="en-US" altLang="zh-CN" sz="2400" smtClean="0">
              <a:latin typeface="宋体" charset="-122"/>
              <a:ea typeface="宋体" charset="-122"/>
            </a:endParaRPr>
          </a:p>
          <a:p>
            <a:pPr>
              <a:buFontTx/>
              <a:buNone/>
            </a:pPr>
            <a:r>
              <a:rPr lang="en-US" altLang="zh-CN" sz="2400" smtClean="0">
                <a:latin typeface="宋体" charset="-122"/>
                <a:ea typeface="宋体" charset="-122"/>
              </a:rPr>
              <a:t>3</a:t>
            </a:r>
            <a:r>
              <a:rPr lang="zh-CN" altLang="en-US" sz="2400" smtClean="0">
                <a:latin typeface="宋体" charset="-122"/>
                <a:ea typeface="宋体" charset="-122"/>
              </a:rPr>
              <a:t>、其他方法（如扫街、跟随竞品、追根溯源）</a:t>
            </a:r>
            <a:endParaRPr lang="en-US" altLang="zh-CN" sz="2400" smtClean="0">
              <a:latin typeface="宋体" charset="-122"/>
              <a:ea typeface="宋体" charset="-122"/>
            </a:endParaRPr>
          </a:p>
          <a:p>
            <a:pPr>
              <a:buFontTx/>
              <a:buNone/>
            </a:pPr>
            <a:endParaRPr lang="zh-CN"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p:txBody>
          <a:bodyPr/>
          <a:lstStyle/>
          <a:p>
            <a:r>
              <a:rPr lang="zh-CN" altLang="en-US" b="1" smtClean="0">
                <a:latin typeface="宋体" charset="-122"/>
                <a:ea typeface="宋体" charset="-122"/>
              </a:rPr>
              <a:t>调查内容</a:t>
            </a:r>
            <a:endParaRPr lang="zh-CN" altLang="en-US" smtClean="0"/>
          </a:p>
        </p:txBody>
      </p:sp>
      <p:sp>
        <p:nvSpPr>
          <p:cNvPr id="3" name="内容占位符 2"/>
          <p:cNvSpPr>
            <a:spLocks noGrp="1"/>
          </p:cNvSpPr>
          <p:nvPr>
            <p:ph idx="1"/>
          </p:nvPr>
        </p:nvSpPr>
        <p:spPr>
          <a:xfrm>
            <a:off x="365125" y="1908175"/>
            <a:ext cx="7850188" cy="4735513"/>
          </a:xfrm>
        </p:spPr>
        <p:txBody>
          <a:bodyPr/>
          <a:lstStyle/>
          <a:p>
            <a:pPr marL="367200" indent="-208800" defTabSz="883567">
              <a:spcBef>
                <a:spcPts val="0"/>
              </a:spcBef>
              <a:spcAft>
                <a:spcPts val="0"/>
              </a:spcAft>
              <a:buClr>
                <a:schemeClr val="tx1"/>
              </a:buClr>
              <a:buSzPct val="88000"/>
              <a:buFontTx/>
              <a:buNone/>
              <a:defRPr/>
            </a:pPr>
            <a:r>
              <a:rPr lang="en-US" altLang="zh-CN" kern="100" dirty="0" smtClean="0">
                <a:latin typeface="宋体" pitchFamily="2" charset="-122"/>
                <a:ea typeface="宋体" pitchFamily="2" charset="-122"/>
              </a:rPr>
              <a:t>1</a:t>
            </a:r>
            <a:r>
              <a:rPr lang="zh-CN" altLang="en-US" kern="100" dirty="0" smtClean="0">
                <a:latin typeface="宋体" pitchFamily="2" charset="-122"/>
                <a:ea typeface="宋体" pitchFamily="2" charset="-122"/>
              </a:rPr>
              <a:t>、基本情况  名称、地址、电话、传真、负责人、年龄</a:t>
            </a:r>
            <a:r>
              <a:rPr lang="en-US" altLang="zh-CN" kern="100" dirty="0" smtClean="0">
                <a:latin typeface="宋体" pitchFamily="2" charset="-122"/>
                <a:ea typeface="宋体" pitchFamily="2" charset="-122"/>
                <a:cs typeface="Arial" charset="0"/>
              </a:rPr>
              <a:t>……</a:t>
            </a:r>
          </a:p>
          <a:p>
            <a:pPr marL="367200" indent="-208800" defTabSz="883567">
              <a:spcBef>
                <a:spcPts val="0"/>
              </a:spcBef>
              <a:spcAft>
                <a:spcPts val="0"/>
              </a:spcAft>
              <a:buClr>
                <a:schemeClr val="tx1"/>
              </a:buClr>
              <a:buSzPct val="88000"/>
              <a:buFont typeface="Wingdings" pitchFamily="2" charset="2"/>
              <a:buNone/>
              <a:defRPr/>
            </a:pPr>
            <a:r>
              <a:rPr lang="en-US" altLang="zh-CN" kern="100" dirty="0" smtClean="0">
                <a:latin typeface="宋体" pitchFamily="2" charset="-122"/>
                <a:ea typeface="宋体" pitchFamily="2" charset="-122"/>
              </a:rPr>
              <a:t>2</a:t>
            </a:r>
            <a:r>
              <a:rPr lang="zh-CN" altLang="en-US" kern="100" dirty="0" smtClean="0">
                <a:latin typeface="宋体" pitchFamily="2" charset="-122"/>
                <a:ea typeface="宋体" pitchFamily="2" charset="-122"/>
              </a:rPr>
              <a:t>、经营情况  主要经营产品（同类产品）的销量、价格、区域；</a:t>
            </a:r>
          </a:p>
          <a:p>
            <a:pPr marL="367200" indent="-208800" defTabSz="883567">
              <a:spcBef>
                <a:spcPts val="0"/>
              </a:spcBef>
              <a:spcAft>
                <a:spcPts val="0"/>
              </a:spcAft>
              <a:buClr>
                <a:schemeClr val="tx1"/>
              </a:buClr>
              <a:buSzPct val="88000"/>
              <a:buFont typeface="Wingdings" pitchFamily="2" charset="2"/>
              <a:buNone/>
              <a:defRPr/>
            </a:pPr>
            <a:r>
              <a:rPr lang="zh-CN" altLang="en-US" kern="100" dirty="0" smtClean="0">
                <a:latin typeface="宋体" pitchFamily="2" charset="-122"/>
                <a:ea typeface="宋体" pitchFamily="2" charset="-122"/>
              </a:rPr>
              <a:t>   同行评价；对公司产品的了解程度及经销态度</a:t>
            </a:r>
            <a:r>
              <a:rPr lang="en-US" altLang="zh-CN" kern="100" dirty="0" smtClean="0">
                <a:latin typeface="宋体" pitchFamily="2" charset="-122"/>
                <a:ea typeface="宋体" pitchFamily="2" charset="-122"/>
              </a:rPr>
              <a:t>… …</a:t>
            </a:r>
          </a:p>
          <a:p>
            <a:pPr marL="367200" indent="-208800" defTabSz="883567">
              <a:spcBef>
                <a:spcPts val="0"/>
              </a:spcBef>
              <a:spcAft>
                <a:spcPts val="0"/>
              </a:spcAft>
              <a:buClr>
                <a:schemeClr val="tx1"/>
              </a:buClr>
              <a:buSzPct val="88000"/>
              <a:buFontTx/>
              <a:buNone/>
              <a:defRPr/>
            </a:pPr>
            <a:r>
              <a:rPr lang="en-US" altLang="zh-CN" kern="100" dirty="0" smtClean="0">
                <a:latin typeface="宋体" pitchFamily="2" charset="-122"/>
                <a:ea typeface="宋体" pitchFamily="2" charset="-122"/>
              </a:rPr>
              <a:t>3</a:t>
            </a:r>
            <a:r>
              <a:rPr lang="zh-CN" altLang="en-US" kern="100" dirty="0" smtClean="0">
                <a:latin typeface="宋体" pitchFamily="2" charset="-122"/>
                <a:ea typeface="宋体" pitchFamily="2" charset="-122"/>
              </a:rPr>
              <a:t>、财务状况  公司资产、往来银行、资金信誉、债权债务</a:t>
            </a:r>
            <a:r>
              <a:rPr lang="en-US" altLang="zh-CN" kern="100" dirty="0" smtClean="0">
                <a:latin typeface="宋体" pitchFamily="2" charset="-122"/>
                <a:ea typeface="宋体" pitchFamily="2" charset="-122"/>
                <a:cs typeface="Arial" charset="0"/>
              </a:rPr>
              <a:t>……</a:t>
            </a:r>
            <a:endParaRPr lang="en-US" altLang="zh-CN" kern="100" dirty="0" smtClean="0">
              <a:latin typeface="宋体" pitchFamily="2" charset="-122"/>
              <a:ea typeface="宋体" pitchFamily="2" charset="-122"/>
            </a:endParaRPr>
          </a:p>
          <a:p>
            <a:pPr marL="367200" indent="-208800" defTabSz="883567">
              <a:spcBef>
                <a:spcPts val="0"/>
              </a:spcBef>
              <a:spcAft>
                <a:spcPts val="0"/>
              </a:spcAft>
              <a:buClr>
                <a:schemeClr val="tx1"/>
              </a:buClr>
              <a:buSzPct val="88000"/>
              <a:buFontTx/>
              <a:buNone/>
              <a:defRPr/>
            </a:pPr>
            <a:r>
              <a:rPr lang="en-US" altLang="zh-CN" kern="100" dirty="0" smtClean="0">
                <a:latin typeface="宋体" pitchFamily="2" charset="-122"/>
                <a:ea typeface="宋体" pitchFamily="2" charset="-122"/>
              </a:rPr>
              <a:t>4</a:t>
            </a:r>
            <a:r>
              <a:rPr lang="zh-CN" altLang="en-US" kern="100" dirty="0" smtClean="0">
                <a:latin typeface="宋体" pitchFamily="2" charset="-122"/>
                <a:ea typeface="宋体" pitchFamily="2" charset="-122"/>
              </a:rPr>
              <a:t>、个人情况   学历、资历、兴趣、家庭</a:t>
            </a:r>
            <a:r>
              <a:rPr lang="en-US" altLang="zh-CN" kern="100" dirty="0" smtClean="0">
                <a:latin typeface="宋体" pitchFamily="2" charset="-122"/>
                <a:ea typeface="宋体" pitchFamily="2" charset="-122"/>
                <a:cs typeface="Arial" charset="0"/>
              </a:rPr>
              <a:t>……</a:t>
            </a:r>
            <a:endParaRPr lang="en-US" altLang="zh-CN" kern="100" dirty="0" smtClean="0">
              <a:latin typeface="宋体" pitchFamily="2" charset="-122"/>
              <a:ea typeface="宋体" pitchFamily="2" charset="-122"/>
            </a:endParaRPr>
          </a:p>
          <a:p>
            <a:pPr marL="367200" indent="-208800" defTabSz="883567">
              <a:spcBef>
                <a:spcPts val="0"/>
              </a:spcBef>
              <a:spcAft>
                <a:spcPts val="0"/>
              </a:spcAft>
              <a:buClr>
                <a:schemeClr val="tx1"/>
              </a:buClr>
              <a:buSzPct val="88000"/>
              <a:buFontTx/>
              <a:buNone/>
              <a:defRPr/>
            </a:pPr>
            <a:r>
              <a:rPr lang="en-US" altLang="zh-CN" kern="100" dirty="0" smtClean="0">
                <a:latin typeface="宋体" pitchFamily="2" charset="-122"/>
                <a:ea typeface="宋体" pitchFamily="2" charset="-122"/>
              </a:rPr>
              <a:t>5</a:t>
            </a:r>
            <a:r>
              <a:rPr lang="zh-CN" altLang="en-US" kern="100" dirty="0" smtClean="0">
                <a:latin typeface="宋体" pitchFamily="2" charset="-122"/>
                <a:ea typeface="宋体" pitchFamily="2" charset="-122"/>
              </a:rPr>
              <a:t>、员工状况   人数及基本面貌</a:t>
            </a:r>
            <a:r>
              <a:rPr lang="en-US" altLang="zh-CN" kern="100" dirty="0" smtClean="0">
                <a:latin typeface="宋体" pitchFamily="2" charset="-122"/>
                <a:ea typeface="宋体" pitchFamily="2" charset="-122"/>
                <a:cs typeface="Arial" charset="0"/>
              </a:rPr>
              <a:t>……</a:t>
            </a:r>
          </a:p>
          <a:p>
            <a:pPr marL="367200" indent="-208800" defTabSz="883567">
              <a:spcBef>
                <a:spcPts val="0"/>
              </a:spcBef>
              <a:spcAft>
                <a:spcPts val="0"/>
              </a:spcAft>
              <a:buClr>
                <a:schemeClr val="tx1"/>
              </a:buClr>
              <a:buSzPct val="88000"/>
              <a:buFontTx/>
              <a:buNone/>
              <a:defRPr/>
            </a:pPr>
            <a:endParaRPr lang="en-US" altLang="zh-CN" kern="100" dirty="0" smtClean="0">
              <a:latin typeface="宋体" pitchFamily="2" charset="-122"/>
              <a:ea typeface="宋体" pitchFamily="2" charset="-122"/>
              <a:cs typeface="Arial" charset="0"/>
            </a:endParaRPr>
          </a:p>
          <a:p>
            <a:pPr marL="367200" indent="-208800" defTabSz="883567">
              <a:spcBef>
                <a:spcPts val="0"/>
              </a:spcBef>
              <a:spcAft>
                <a:spcPts val="0"/>
              </a:spcAft>
              <a:buClr>
                <a:schemeClr val="tx1"/>
              </a:buClr>
              <a:buSzPct val="88000"/>
              <a:buFontTx/>
              <a:buNone/>
              <a:defRPr/>
            </a:pPr>
            <a:r>
              <a:rPr lang="zh-CN" altLang="en-US" kern="100" dirty="0" smtClean="0">
                <a:latin typeface="宋体" pitchFamily="2" charset="-122"/>
                <a:ea typeface="宋体" pitchFamily="2" charset="-122"/>
                <a:cs typeface="Arial" charset="0"/>
              </a:rPr>
              <a:t>      经销商的调查是选择经销商的最基本的工作，业务员通过了解经销商的年龄、主营产品信息、分销态度、财务状况等信息，可以初步筛选出备用客户。</a:t>
            </a:r>
            <a:endParaRPr lang="en-US" altLang="zh-CN" kern="100" dirty="0" smtClean="0">
              <a:latin typeface="宋体" pitchFamily="2" charset="-122"/>
              <a:ea typeface="宋体" pitchFamily="2" charset="-122"/>
              <a:cs typeface="Arial" charset="0"/>
            </a:endParaRPr>
          </a:p>
          <a:p>
            <a:pPr marL="367200" indent="-208800" defTabSz="883567">
              <a:spcBef>
                <a:spcPts val="0"/>
              </a:spcBef>
              <a:spcAft>
                <a:spcPts val="0"/>
              </a:spcAft>
              <a:buClr>
                <a:schemeClr val="tx1"/>
              </a:buClr>
              <a:buSzPct val="88000"/>
              <a:buFontTx/>
              <a:buNone/>
              <a:defRPr/>
            </a:pPr>
            <a:r>
              <a:rPr lang="en-US" altLang="zh-CN" kern="100" dirty="0" smtClean="0">
                <a:latin typeface="宋体" pitchFamily="2" charset="-122"/>
                <a:ea typeface="宋体" pitchFamily="2" charset="-122"/>
                <a:cs typeface="Arial" charset="0"/>
              </a:rPr>
              <a:t>  </a:t>
            </a:r>
            <a:endParaRPr lang="en-US" altLang="zh-CN" dirty="0" smtClean="0">
              <a:latin typeface="宋体" pitchFamily="2" charset="-122"/>
              <a:ea typeface="宋体" pitchFamily="2" charset="-122"/>
              <a:cs typeface="Arial" charset="0"/>
            </a:endParaRPr>
          </a:p>
          <a:p>
            <a:pPr marL="367200" indent="-208800" defTabSz="883567">
              <a:spcBef>
                <a:spcPts val="0"/>
              </a:spcBef>
              <a:spcAft>
                <a:spcPts val="0"/>
              </a:spcAft>
              <a:buClr>
                <a:schemeClr val="tx1"/>
              </a:buClr>
              <a:buSzPct val="88000"/>
              <a:buFontTx/>
              <a:buNone/>
              <a:defRPr/>
            </a:pPr>
            <a:endParaRPr lang="en-US" altLang="zh-CN" dirty="0" smtClean="0">
              <a:latin typeface="宋体" pitchFamily="2" charset="-122"/>
              <a:ea typeface="宋体" pitchFamily="2" charset="-122"/>
              <a:cs typeface="Arial" charset="0"/>
            </a:endParaRPr>
          </a:p>
          <a:p>
            <a:pPr marL="367200" indent="-208800" defTabSz="883567">
              <a:spcBef>
                <a:spcPts val="0"/>
              </a:spcBef>
              <a:spcAft>
                <a:spcPts val="0"/>
              </a:spcAft>
              <a:buClr>
                <a:schemeClr val="tx1"/>
              </a:buClr>
              <a:buSzPct val="88000"/>
              <a:buFontTx/>
              <a:buNone/>
              <a:defRPr/>
            </a:pPr>
            <a:endParaRPr lang="en-US" altLang="zh-CN" dirty="0" smtClean="0">
              <a:latin typeface="宋体" pitchFamily="2" charset="-122"/>
              <a:ea typeface="宋体" pitchFamily="2" charset="-122"/>
              <a:cs typeface="Arial" charset="0"/>
            </a:endParaRPr>
          </a:p>
          <a:p>
            <a:pPr marL="193675" indent="-193675" defTabSz="883567">
              <a:lnSpc>
                <a:spcPct val="70000"/>
              </a:lnSpc>
              <a:spcBef>
                <a:spcPct val="34000"/>
              </a:spcBef>
              <a:spcAft>
                <a:spcPct val="30000"/>
              </a:spcAft>
              <a:buClr>
                <a:schemeClr val="tx1"/>
              </a:buClr>
              <a:buSzPct val="88000"/>
              <a:buFontTx/>
              <a:buNone/>
              <a:defRPr/>
            </a:pPr>
            <a:endParaRPr lang="en-US" altLang="zh-CN" dirty="0" smtClean="0">
              <a:latin typeface="宋体" pitchFamily="2" charset="-122"/>
              <a:ea typeface="宋体" pitchFamily="2" charset="-122"/>
              <a:cs typeface="Arial" charset="0"/>
            </a:endParaRPr>
          </a:p>
          <a:p>
            <a:pPr marL="193675" indent="-193675" defTabSz="883567">
              <a:lnSpc>
                <a:spcPct val="70000"/>
              </a:lnSpc>
              <a:spcBef>
                <a:spcPct val="34000"/>
              </a:spcBef>
              <a:spcAft>
                <a:spcPct val="30000"/>
              </a:spcAft>
              <a:buClr>
                <a:schemeClr val="tx1"/>
              </a:buClr>
              <a:buSzPct val="88000"/>
              <a:buFontTx/>
              <a:buNone/>
              <a:defRPr/>
            </a:pPr>
            <a:endParaRPr lang="zh-CN" altLang="en-US" dirty="0">
              <a:latin typeface="宋体" pitchFamily="2" charset="-122"/>
              <a:ea typeface="宋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785938" y="1643063"/>
          <a:ext cx="5127625" cy="4800600"/>
        </p:xfrm>
        <a:graphic>
          <a:graphicData uri="http://schemas.openxmlformats.org/drawingml/2006/table">
            <a:tbl>
              <a:tblPr/>
              <a:tblGrid>
                <a:gridCol w="903287"/>
                <a:gridCol w="1063625"/>
                <a:gridCol w="1033463"/>
                <a:gridCol w="1063625"/>
                <a:gridCol w="1063625"/>
              </a:tblGrid>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经销商名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产权性质</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rowSpan="2">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注册地址</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row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经营地点</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vMerge="1">
                  <a:txBody>
                    <a:bodyPr/>
                    <a:lstStyle/>
                    <a:p>
                      <a:endParaRPr lang="zh-CN" altLang="en-US"/>
                    </a:p>
                  </a:txBody>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rPr>
                        <a:t>TEL</a:t>
                      </a:r>
                      <a:endParaRPr kumimoji="0" lang="zh-CN" altLang="zh-CN"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v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rPr>
                        <a:t>TEL</a:t>
                      </a:r>
                      <a:endParaRPr kumimoji="0" lang="zh-CN" altLang="zh-CN"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rowSpan="2">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产权人</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姓名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row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经营方式</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vMerge="1">
                  <a:txBody>
                    <a:bodyPr/>
                    <a:lstStyle/>
                    <a:p>
                      <a:endParaRPr lang="zh-CN" altLang="en-US"/>
                    </a:p>
                  </a:txBody>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rPr>
                        <a:t>TEL</a:t>
                      </a:r>
                      <a:endParaRPr kumimoji="0" lang="zh-CN" altLang="zh-CN"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v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rowSpan="3">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负责人</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姓名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rowSpan="3">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经营品种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vMerge="1">
                  <a:txBody>
                    <a:bodyPr/>
                    <a:lstStyle/>
                    <a:p>
                      <a:endParaRPr lang="zh-CN" altLang="en-US"/>
                    </a:p>
                  </a:txBody>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职务</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v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vMerge="1">
                  <a:txBody>
                    <a:bodyPr/>
                    <a:lstStyle/>
                    <a:p>
                      <a:endParaRPr lang="zh-CN" altLang="en-US"/>
                    </a:p>
                  </a:txBody>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rPr>
                        <a:t>TEL</a:t>
                      </a:r>
                      <a:endParaRPr kumimoji="0" lang="zh-CN" altLang="zh-CN"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v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销售收入</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资产</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成立日期</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流动资金</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员工人数</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经营能力</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门店数量</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经营者素质</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地域分布</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库存能力</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员工素质</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下属网络</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合作意向</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合作品牌</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合作方式</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配送能力</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rowSpan="2">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当地市场地位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实力排名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第</a:t>
                      </a:r>
                      <a:r>
                        <a:rPr kumimoji="0" 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     </a:t>
                      </a: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900" b="0" i="0" u="none" strike="noStrike" cap="none" normalizeH="0" baseline="0" smtClean="0">
                        <a:ln>
                          <a:noFill/>
                        </a:ln>
                        <a:solidFill>
                          <a:schemeClr val="tx1"/>
                        </a:solidFill>
                        <a:effectLst/>
                        <a:latin typeface="Calibri" pitchFamily="34" charset="0"/>
                        <a:ea typeface="黑体" pitchFamily="2" charset="-122"/>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v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信誉排名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第</a:t>
                      </a:r>
                      <a:r>
                        <a:rPr kumimoji="0" 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     </a:t>
                      </a: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名</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促销方式</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计划目标</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促销投入</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合作时间</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业内评价</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0" marR="0" lvl="0" indent="206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支持条件</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r>
                        <a:rPr kumimoji="0" lang="zh-CN" altLang="en-US" sz="1000" b="0" i="0" u="none" strike="noStrike" cap="none" normalizeH="0" baseline="0" smtClean="0">
                          <a:ln>
                            <a:noFill/>
                          </a:ln>
                          <a:solidFill>
                            <a:schemeClr val="tx1"/>
                          </a:solidFill>
                          <a:effectLst/>
                          <a:latin typeface="Calibri" pitchFamily="34" charset="0"/>
                          <a:ea typeface="宋体" charset="-122"/>
                          <a:cs typeface="Times New Roman" pitchFamily="18" charset="0"/>
                        </a:rPr>
                        <a:t>综合评价</a:t>
                      </a:r>
                      <a:endParaRPr kumimoji="0" lang="zh-CN" altLang="en-US" sz="9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87338" algn="just" defTabSz="914400" rtl="0" eaLnBrk="1" fontAlgn="base" latinLnBrk="0" hangingPunct="1">
                        <a:lnSpc>
                          <a:spcPts val="1800"/>
                        </a:lnSpc>
                        <a:spcBef>
                          <a:spcPct val="0"/>
                        </a:spcBef>
                        <a:spcAft>
                          <a:spcPts val="600"/>
                        </a:spcAft>
                        <a:buClrTx/>
                        <a:buSzTx/>
                        <a:buFontTx/>
                        <a:buNone/>
                        <a:tabLst/>
                      </a:pPr>
                      <a:endParaRPr kumimoji="0" lang="en-US" alt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8057" marR="5805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615" name="TextBox 4"/>
          <p:cNvSpPr txBox="1">
            <a:spLocks noChangeArrowheads="1"/>
          </p:cNvSpPr>
          <p:nvPr/>
        </p:nvSpPr>
        <p:spPr bwMode="auto">
          <a:xfrm>
            <a:off x="2500313" y="1000125"/>
            <a:ext cx="3000375" cy="369888"/>
          </a:xfrm>
          <a:prstGeom prst="rect">
            <a:avLst/>
          </a:prstGeom>
          <a:noFill/>
          <a:ln w="9525">
            <a:noFill/>
            <a:miter lim="800000"/>
            <a:headEnd/>
            <a:tailEnd/>
          </a:ln>
        </p:spPr>
        <p:txBody>
          <a:bodyPr>
            <a:spAutoFit/>
          </a:bodyPr>
          <a:lstStyle/>
          <a:p>
            <a:r>
              <a:rPr lang="zh-CN" altLang="en-US">
                <a:latin typeface="宋体" charset="-122"/>
              </a:rPr>
              <a:t>经销商调查表</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p:txBody>
          <a:bodyPr/>
          <a:lstStyle/>
          <a:p>
            <a:r>
              <a:rPr lang="zh-CN" altLang="en-US" b="1" smtClean="0">
                <a:latin typeface="宋体" charset="-122"/>
                <a:ea typeface="宋体" charset="-122"/>
              </a:rPr>
              <a:t>三、选择区域经销商</a:t>
            </a:r>
            <a:endParaRPr lang="zh-CN" altLang="en-US" b="1" smtClean="0"/>
          </a:p>
        </p:txBody>
      </p:sp>
      <p:sp>
        <p:nvSpPr>
          <p:cNvPr id="22530" name="内容占位符 2"/>
          <p:cNvSpPr>
            <a:spLocks noGrp="1"/>
          </p:cNvSpPr>
          <p:nvPr>
            <p:ph idx="1"/>
          </p:nvPr>
        </p:nvSpPr>
        <p:spPr>
          <a:xfrm>
            <a:off x="365125" y="1908175"/>
            <a:ext cx="8413750" cy="4735513"/>
          </a:xfrm>
        </p:spPr>
        <p:txBody>
          <a:bodyPr/>
          <a:lstStyle/>
          <a:p>
            <a:pPr>
              <a:buFontTx/>
              <a:buNone/>
            </a:pPr>
            <a:r>
              <a:rPr lang="en-US" altLang="zh-CN" smtClean="0">
                <a:latin typeface="宋体" charset="-122"/>
                <a:ea typeface="宋体" charset="-122"/>
              </a:rPr>
              <a:t>1</a:t>
            </a:r>
            <a:r>
              <a:rPr lang="zh-CN" altLang="en-US" smtClean="0">
                <a:latin typeface="宋体" charset="-122"/>
                <a:ea typeface="宋体" charset="-122"/>
              </a:rPr>
              <a:t>、为什么需要区域经销商</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2</a:t>
            </a:r>
            <a:r>
              <a:rPr lang="zh-CN" altLang="en-US" smtClean="0">
                <a:latin typeface="宋体" charset="-122"/>
                <a:ea typeface="宋体" charset="-122"/>
              </a:rPr>
              <a:t>、选择区域经销商的标准</a:t>
            </a: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endParaRPr lang="en-US" altLang="zh-CN" smtClean="0">
              <a:latin typeface="宋体" charset="-122"/>
              <a:ea typeface="宋体" charset="-122"/>
            </a:endParaRPr>
          </a:p>
          <a:p>
            <a:pPr>
              <a:buFontTx/>
              <a:buNone/>
            </a:pPr>
            <a:r>
              <a:rPr lang="en-US" altLang="zh-CN" smtClean="0">
                <a:latin typeface="宋体" charset="-122"/>
                <a:ea typeface="宋体" charset="-122"/>
              </a:rPr>
              <a:t>3</a:t>
            </a:r>
            <a:r>
              <a:rPr lang="zh-CN" altLang="en-US" smtClean="0">
                <a:latin typeface="宋体" charset="-122"/>
                <a:ea typeface="宋体" charset="-122"/>
              </a:rPr>
              <a:t>、区域经销商拜访</a:t>
            </a:r>
          </a:p>
        </p:txBody>
      </p:sp>
    </p:spTree>
  </p:cSld>
  <p:clrMapOvr>
    <a:masterClrMapping/>
  </p:clrMapOvr>
</p:sld>
</file>

<file path=ppt/theme/theme1.xml><?xml version="1.0" encoding="utf-8"?>
<a:theme xmlns:a="http://schemas.openxmlformats.org/drawingml/2006/main" name="主题1">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1166</TotalTime>
  <Words>3800</Words>
  <Application>Microsoft Office PowerPoint</Application>
  <PresentationFormat>全屏显示(4:3)</PresentationFormat>
  <Paragraphs>411</Paragraphs>
  <Slides>46</Slides>
  <Notes>0</Notes>
  <HiddenSlides>0</HiddenSlides>
  <MMClips>0</MMClips>
  <ScaleCrop>false</ScaleCrop>
  <HeadingPairs>
    <vt:vector size="4" baseType="variant">
      <vt:variant>
        <vt:lpstr>主题</vt:lpstr>
      </vt:variant>
      <vt:variant>
        <vt:i4>1</vt:i4>
      </vt:variant>
      <vt:variant>
        <vt:lpstr>幻灯片标题</vt:lpstr>
      </vt:variant>
      <vt:variant>
        <vt:i4>46</vt:i4>
      </vt:variant>
    </vt:vector>
  </HeadingPairs>
  <TitlesOfParts>
    <vt:vector size="47" baseType="lpstr">
      <vt:lpstr>主题1</vt:lpstr>
      <vt:lpstr>     快消品经销商的开发、维护与管理</vt:lpstr>
      <vt:lpstr>目录</vt:lpstr>
      <vt:lpstr>一、区域市场分析</vt:lpstr>
      <vt:lpstr>幻灯片 4</vt:lpstr>
      <vt:lpstr>二、区域经销商调查</vt:lpstr>
      <vt:lpstr>调查方法</vt:lpstr>
      <vt:lpstr>调查内容</vt:lpstr>
      <vt:lpstr>幻灯片 8</vt:lpstr>
      <vt:lpstr>三、选择区域经销商</vt:lpstr>
      <vt:lpstr>为什么需要区域经销商</vt:lpstr>
      <vt:lpstr>选择经销商的标准</vt:lpstr>
      <vt:lpstr>具体描述</vt:lpstr>
      <vt:lpstr>幻灯片 13</vt:lpstr>
      <vt:lpstr>以塔克拉底市varoyark和beety客户为例</vt:lpstr>
      <vt:lpstr>幻灯片 15</vt:lpstr>
      <vt:lpstr>经销商拜访</vt:lpstr>
      <vt:lpstr>幻灯片 17</vt:lpstr>
      <vt:lpstr>幻灯片 18</vt:lpstr>
      <vt:lpstr>幻灯片 19</vt:lpstr>
      <vt:lpstr>幻灯片 20</vt:lpstr>
      <vt:lpstr>幻灯片 21</vt:lpstr>
      <vt:lpstr>幻灯片 22</vt:lpstr>
      <vt:lpstr>幻灯片 23</vt:lpstr>
      <vt:lpstr>对经销商的维护与管理的五条原则</vt:lpstr>
      <vt:lpstr>四、如何维护区域经销商</vt:lpstr>
      <vt:lpstr>加强经销商的巡访</vt:lpstr>
      <vt:lpstr>幻灯片 27</vt:lpstr>
      <vt:lpstr>经销员工培训</vt:lpstr>
      <vt:lpstr>市场信息沟通</vt:lpstr>
      <vt:lpstr>五、如何管理区域经销商</vt:lpstr>
      <vt:lpstr>对经销商的库存管理</vt:lpstr>
      <vt:lpstr>对经销商的库存管理</vt:lpstr>
      <vt:lpstr>幻灯片 33</vt:lpstr>
      <vt:lpstr>对经销商提货管理</vt:lpstr>
      <vt:lpstr>幻灯片 35</vt:lpstr>
      <vt:lpstr>经销商的终端门店的跟踪</vt:lpstr>
      <vt:lpstr>幻灯片 37</vt:lpstr>
      <vt:lpstr>管理经销商区域市场秩序</vt:lpstr>
      <vt:lpstr>货款回收</vt:lpstr>
      <vt:lpstr>对经销商的考核</vt:lpstr>
      <vt:lpstr>幻灯片 41</vt:lpstr>
      <vt:lpstr>幻灯片 42</vt:lpstr>
      <vt:lpstr>幻灯片 43</vt:lpstr>
      <vt:lpstr>幻灯片 44</vt:lpstr>
      <vt:lpstr>如何调查经销商</vt:lpstr>
      <vt:lpstr>经销商员工培训</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快消品经销商的开发、维护与管理</dc:title>
  <dc:creator>Administrator</dc:creator>
  <cp:lastModifiedBy>Administrator</cp:lastModifiedBy>
  <cp:revision>136</cp:revision>
  <dcterms:created xsi:type="dcterms:W3CDTF">2011-04-28T03:36:58Z</dcterms:created>
  <dcterms:modified xsi:type="dcterms:W3CDTF">2011-05-04T00:49:13Z</dcterms:modified>
</cp:coreProperties>
</file>